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6" r:id="rId2"/>
    <p:sldId id="264" r:id="rId3"/>
    <p:sldId id="258" r:id="rId4"/>
    <p:sldId id="263" r:id="rId5"/>
    <p:sldId id="262" r:id="rId6"/>
    <p:sldId id="265" r:id="rId7"/>
    <p:sldId id="261" r:id="rId8"/>
    <p:sldId id="267" r:id="rId9"/>
    <p:sldId id="26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BF05"/>
    <a:srgbClr val="FFA201"/>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9932"/>
  </p:normalViewPr>
  <p:slideViewPr>
    <p:cSldViewPr snapToGrid="0" snapToObjects="1">
      <p:cViewPr varScale="1">
        <p:scale>
          <a:sx n="110" d="100"/>
          <a:sy n="110" d="100"/>
        </p:scale>
        <p:origin x="920" y="176"/>
      </p:cViewPr>
      <p:guideLst>
        <p:guide orient="horz" pos="2160"/>
        <p:guide pos="310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2B875-E179-8C48-98DB-6391859B2626}" type="datetimeFigureOut">
              <a:rPr lang="en-US" smtClean="0"/>
              <a:t>2/3/22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1D23D9-D611-A546-BE76-CCE49C7EB823}" type="slidenum">
              <a:rPr lang="en-US" smtClean="0"/>
              <a:t>‹#›</a:t>
            </a:fld>
            <a:endParaRPr lang="en-US"/>
          </a:p>
        </p:txBody>
      </p:sp>
    </p:spTree>
    <p:extLst>
      <p:ext uri="{BB962C8B-B14F-4D97-AF65-F5344CB8AC3E}">
        <p14:creationId xmlns:p14="http://schemas.microsoft.com/office/powerpoint/2010/main" val="276940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the first of a series of short videos that will introduce you to the statistical modelling approach called linear regression. In this video, we will learn how relationships between two variables can be approximated by a line.</a:t>
            </a:r>
          </a:p>
        </p:txBody>
      </p:sp>
      <p:sp>
        <p:nvSpPr>
          <p:cNvPr id="4" name="Slide Number Placeholder 3"/>
          <p:cNvSpPr>
            <a:spLocks noGrp="1"/>
          </p:cNvSpPr>
          <p:nvPr>
            <p:ph type="sldNum" sz="quarter" idx="5"/>
          </p:nvPr>
        </p:nvSpPr>
        <p:spPr/>
        <p:txBody>
          <a:bodyPr/>
          <a:lstStyle/>
          <a:p>
            <a:fld id="{F41D23D9-D611-A546-BE76-CCE49C7EB823}" type="slidenum">
              <a:rPr lang="en-US" smtClean="0"/>
              <a:t>1</a:t>
            </a:fld>
            <a:endParaRPr lang="en-US"/>
          </a:p>
        </p:txBody>
      </p:sp>
    </p:spTree>
    <p:extLst>
      <p:ext uri="{BB962C8B-B14F-4D97-AF65-F5344CB8AC3E}">
        <p14:creationId xmlns:p14="http://schemas.microsoft.com/office/powerpoint/2010/main" val="501540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Without realising it, you probably perform a sort of multiple linear regression every day. When you wake up, one of the first things you might do is have a look out the window. You want to see what kind of day it is going to be, based on whether the sky is clear or grey. </a:t>
            </a:r>
            <a:endParaRPr lang="en-US" sz="1200" dirty="0"/>
          </a:p>
          <a:p>
            <a:endParaRPr lang="en-US" dirty="0"/>
          </a:p>
        </p:txBody>
      </p:sp>
      <p:sp>
        <p:nvSpPr>
          <p:cNvPr id="4" name="Slide Number Placeholder 3"/>
          <p:cNvSpPr>
            <a:spLocks noGrp="1"/>
          </p:cNvSpPr>
          <p:nvPr>
            <p:ph type="sldNum" sz="quarter" idx="5"/>
          </p:nvPr>
        </p:nvSpPr>
        <p:spPr/>
        <p:txBody>
          <a:bodyPr/>
          <a:lstStyle/>
          <a:p>
            <a:fld id="{F41D23D9-D611-A546-BE76-CCE49C7EB823}" type="slidenum">
              <a:rPr lang="en-US" smtClean="0"/>
              <a:t>2</a:t>
            </a:fld>
            <a:endParaRPr lang="en-US"/>
          </a:p>
        </p:txBody>
      </p:sp>
    </p:spTree>
    <p:extLst>
      <p:ext uri="{BB962C8B-B14F-4D97-AF65-F5344CB8AC3E}">
        <p14:creationId xmlns:p14="http://schemas.microsoft.com/office/powerpoint/2010/main" val="1019199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By doing this every day, you are collecting observations about the relationship between the greyness of the sky and the chance that it will rain. In way, you are performing a linear regression here. </a:t>
            </a:r>
            <a:endParaRPr lang="en-US" dirty="0"/>
          </a:p>
        </p:txBody>
      </p:sp>
      <p:sp>
        <p:nvSpPr>
          <p:cNvPr id="4" name="Slide Number Placeholder 3"/>
          <p:cNvSpPr>
            <a:spLocks noGrp="1"/>
          </p:cNvSpPr>
          <p:nvPr>
            <p:ph type="sldNum" sz="quarter" idx="5"/>
          </p:nvPr>
        </p:nvSpPr>
        <p:spPr/>
        <p:txBody>
          <a:bodyPr/>
          <a:lstStyle/>
          <a:p>
            <a:fld id="{F41D23D9-D611-A546-BE76-CCE49C7EB823}" type="slidenum">
              <a:rPr lang="en-US" smtClean="0"/>
              <a:t>3</a:t>
            </a:fld>
            <a:endParaRPr lang="en-US"/>
          </a:p>
        </p:txBody>
      </p:sp>
    </p:spTree>
    <p:extLst>
      <p:ext uri="{BB962C8B-B14F-4D97-AF65-F5344CB8AC3E}">
        <p14:creationId xmlns:p14="http://schemas.microsoft.com/office/powerpoint/2010/main" val="2279405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Your brain is building a scatterplot, like this one, showing that, the greyer the sky, the more handy an umbrella will be.</a:t>
            </a:r>
            <a:endParaRPr lang="en-US" dirty="0"/>
          </a:p>
        </p:txBody>
      </p:sp>
      <p:sp>
        <p:nvSpPr>
          <p:cNvPr id="4" name="Slide Number Placeholder 3"/>
          <p:cNvSpPr>
            <a:spLocks noGrp="1"/>
          </p:cNvSpPr>
          <p:nvPr>
            <p:ph type="sldNum" sz="quarter" idx="5"/>
          </p:nvPr>
        </p:nvSpPr>
        <p:spPr/>
        <p:txBody>
          <a:bodyPr/>
          <a:lstStyle/>
          <a:p>
            <a:fld id="{F41D23D9-D611-A546-BE76-CCE49C7EB823}" type="slidenum">
              <a:rPr lang="en-US" smtClean="0"/>
              <a:t>4</a:t>
            </a:fld>
            <a:endParaRPr lang="en-US"/>
          </a:p>
        </p:txBody>
      </p:sp>
    </p:spTree>
    <p:extLst>
      <p:ext uri="{BB962C8B-B14F-4D97-AF65-F5344CB8AC3E}">
        <p14:creationId xmlns:p14="http://schemas.microsoft.com/office/powerpoint/2010/main" val="857297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If we draw a line to approximate these dots, we are making a so-called “linear model” of the relationship between cloud cover and rainfall.</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F41D23D9-D611-A546-BE76-CCE49C7EB823}" type="slidenum">
              <a:rPr lang="en-US" smtClean="0"/>
              <a:t>5</a:t>
            </a:fld>
            <a:endParaRPr lang="en-US"/>
          </a:p>
        </p:txBody>
      </p:sp>
    </p:spTree>
    <p:extLst>
      <p:ext uri="{BB962C8B-B14F-4D97-AF65-F5344CB8AC3E}">
        <p14:creationId xmlns:p14="http://schemas.microsoft.com/office/powerpoint/2010/main" val="212585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Now, if you wanted to be a bit more scientific about this, you could buy yourself a barometer. Barometers can be used to measure changes in atmospheric pressure, and give an even better prediction of rainfall. A low barometric pressure indicates it is more likely to rain.</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F41D23D9-D611-A546-BE76-CCE49C7EB823}" type="slidenum">
              <a:rPr lang="en-US" smtClean="0"/>
              <a:t>6</a:t>
            </a:fld>
            <a:endParaRPr lang="en-US"/>
          </a:p>
        </p:txBody>
      </p:sp>
    </p:spTree>
    <p:extLst>
      <p:ext uri="{BB962C8B-B14F-4D97-AF65-F5344CB8AC3E}">
        <p14:creationId xmlns:p14="http://schemas.microsoft.com/office/powerpoint/2010/main" val="641217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your cloud cover observations, you can take your barometer readings and build a scatterplot. Here, we see that relationship slopes downwards.</a:t>
            </a:r>
          </a:p>
        </p:txBody>
      </p:sp>
      <p:sp>
        <p:nvSpPr>
          <p:cNvPr id="4" name="Slide Number Placeholder 3"/>
          <p:cNvSpPr>
            <a:spLocks noGrp="1"/>
          </p:cNvSpPr>
          <p:nvPr>
            <p:ph type="sldNum" sz="quarter" idx="5"/>
          </p:nvPr>
        </p:nvSpPr>
        <p:spPr/>
        <p:txBody>
          <a:bodyPr/>
          <a:lstStyle/>
          <a:p>
            <a:fld id="{F41D23D9-D611-A546-BE76-CCE49C7EB823}" type="slidenum">
              <a:rPr lang="en-US" smtClean="0"/>
              <a:t>7</a:t>
            </a:fld>
            <a:endParaRPr lang="en-US"/>
          </a:p>
        </p:txBody>
      </p:sp>
    </p:spTree>
    <p:extLst>
      <p:ext uri="{BB962C8B-B14F-4D97-AF65-F5344CB8AC3E}">
        <p14:creationId xmlns:p14="http://schemas.microsoft.com/office/powerpoint/2010/main" val="2535954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Say that every day you wake up, you record how grey the sky is, along with your barometer reading. At the end of the day, you record how much rain fell during the day. After 365 days, you would be able to construct scatterplots like these. Notice that these two plots slope in opposite directions; rainfall increases as cloud cover increases, but it </a:t>
            </a:r>
            <a:r>
              <a:rPr lang="en-GB" sz="1200" b="0" i="1" u="none" strike="noStrike" kern="1200" dirty="0">
                <a:solidFill>
                  <a:schemeClr val="tx1"/>
                </a:solidFill>
                <a:effectLst/>
                <a:latin typeface="+mn-lt"/>
                <a:ea typeface="+mn-ea"/>
                <a:cs typeface="+mn-cs"/>
              </a:rPr>
              <a:t>decreases</a:t>
            </a:r>
            <a:r>
              <a:rPr lang="en-GB" sz="1200" b="0" i="0" u="none" strike="noStrike" kern="1200" dirty="0">
                <a:solidFill>
                  <a:schemeClr val="tx1"/>
                </a:solidFill>
                <a:effectLst/>
                <a:latin typeface="+mn-lt"/>
                <a:ea typeface="+mn-ea"/>
                <a:cs typeface="+mn-cs"/>
              </a:rPr>
              <a:t> as barometric pressure increases. These are called “positive” and “negative associations”, respectively.</a:t>
            </a:r>
            <a:endParaRPr lang="en-US" dirty="0"/>
          </a:p>
        </p:txBody>
      </p:sp>
      <p:sp>
        <p:nvSpPr>
          <p:cNvPr id="4" name="Slide Number Placeholder 3"/>
          <p:cNvSpPr>
            <a:spLocks noGrp="1"/>
          </p:cNvSpPr>
          <p:nvPr>
            <p:ph type="sldNum" sz="quarter" idx="5"/>
          </p:nvPr>
        </p:nvSpPr>
        <p:spPr/>
        <p:txBody>
          <a:bodyPr/>
          <a:lstStyle/>
          <a:p>
            <a:fld id="{F41D23D9-D611-A546-BE76-CCE49C7EB823}" type="slidenum">
              <a:rPr lang="en-US" smtClean="0"/>
              <a:t>8</a:t>
            </a:fld>
            <a:endParaRPr lang="en-US"/>
          </a:p>
        </p:txBody>
      </p:sp>
    </p:spTree>
    <p:extLst>
      <p:ext uri="{BB962C8B-B14F-4D97-AF65-F5344CB8AC3E}">
        <p14:creationId xmlns:p14="http://schemas.microsoft.com/office/powerpoint/2010/main" val="2766473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next video, we’ll explain how linear models are expressed mathematically, and how we can find out the best linear parameters to fit our observations</a:t>
            </a:r>
          </a:p>
        </p:txBody>
      </p:sp>
      <p:sp>
        <p:nvSpPr>
          <p:cNvPr id="4" name="Slide Number Placeholder 3"/>
          <p:cNvSpPr>
            <a:spLocks noGrp="1"/>
          </p:cNvSpPr>
          <p:nvPr>
            <p:ph type="sldNum" sz="quarter" idx="5"/>
          </p:nvPr>
        </p:nvSpPr>
        <p:spPr/>
        <p:txBody>
          <a:bodyPr/>
          <a:lstStyle/>
          <a:p>
            <a:fld id="{F41D23D9-D611-A546-BE76-CCE49C7EB823}" type="slidenum">
              <a:rPr lang="en-US" smtClean="0"/>
              <a:t>9</a:t>
            </a:fld>
            <a:endParaRPr lang="en-US"/>
          </a:p>
        </p:txBody>
      </p:sp>
    </p:spTree>
    <p:extLst>
      <p:ext uri="{BB962C8B-B14F-4D97-AF65-F5344CB8AC3E}">
        <p14:creationId xmlns:p14="http://schemas.microsoft.com/office/powerpoint/2010/main" val="1404903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64176"/>
            <a:ext cx="7772400" cy="2387600"/>
          </a:xfrm>
        </p:spPr>
        <p:txBody>
          <a:bodyPr anchor="b"/>
          <a:lstStyle>
            <a:lvl1pPr algn="ctr">
              <a:defRPr sz="6000">
                <a:solidFill>
                  <a:srgbClr val="002060"/>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457699"/>
            <a:ext cx="6858000" cy="1277937"/>
          </a:xfr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pic>
        <p:nvPicPr>
          <p:cNvPr id="8" name="Picture 7">
            <a:extLst>
              <a:ext uri="{FF2B5EF4-FFF2-40B4-BE49-F238E27FC236}">
                <a16:creationId xmlns:a16="http://schemas.microsoft.com/office/drawing/2014/main" id="{AC1708D4-76FA-944D-9EF2-0020E865632E}"/>
              </a:ext>
            </a:extLst>
          </p:cNvPr>
          <p:cNvPicPr>
            <a:picLocks noChangeAspect="1"/>
          </p:cNvPicPr>
          <p:nvPr userDrawn="1"/>
        </p:nvPicPr>
        <p:blipFill>
          <a:blip r:embed="rId2"/>
          <a:stretch>
            <a:fillRect/>
          </a:stretch>
        </p:blipFill>
        <p:spPr>
          <a:xfrm>
            <a:off x="0" y="0"/>
            <a:ext cx="3732645" cy="1379456"/>
          </a:xfrm>
          <a:prstGeom prst="rect">
            <a:avLst/>
          </a:prstGeom>
        </p:spPr>
      </p:pic>
    </p:spTree>
    <p:extLst>
      <p:ext uri="{BB962C8B-B14F-4D97-AF65-F5344CB8AC3E}">
        <p14:creationId xmlns:p14="http://schemas.microsoft.com/office/powerpoint/2010/main" val="122042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spTree>
    <p:extLst>
      <p:ext uri="{BB962C8B-B14F-4D97-AF65-F5344CB8AC3E}">
        <p14:creationId xmlns:p14="http://schemas.microsoft.com/office/powerpoint/2010/main" val="283810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spTree>
    <p:extLst>
      <p:ext uri="{BB962C8B-B14F-4D97-AF65-F5344CB8AC3E}">
        <p14:creationId xmlns:p14="http://schemas.microsoft.com/office/powerpoint/2010/main" val="428433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spTree>
    <p:extLst>
      <p:ext uri="{BB962C8B-B14F-4D97-AF65-F5344CB8AC3E}">
        <p14:creationId xmlns:p14="http://schemas.microsoft.com/office/powerpoint/2010/main" val="277834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spTree>
    <p:extLst>
      <p:ext uri="{BB962C8B-B14F-4D97-AF65-F5344CB8AC3E}">
        <p14:creationId xmlns:p14="http://schemas.microsoft.com/office/powerpoint/2010/main" val="3107019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spTree>
    <p:extLst>
      <p:ext uri="{BB962C8B-B14F-4D97-AF65-F5344CB8AC3E}">
        <p14:creationId xmlns:p14="http://schemas.microsoft.com/office/powerpoint/2010/main" val="1897312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spTree>
    <p:extLst>
      <p:ext uri="{BB962C8B-B14F-4D97-AF65-F5344CB8AC3E}">
        <p14:creationId xmlns:p14="http://schemas.microsoft.com/office/powerpoint/2010/main" val="2635439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spTree>
    <p:extLst>
      <p:ext uri="{BB962C8B-B14F-4D97-AF65-F5344CB8AC3E}">
        <p14:creationId xmlns:p14="http://schemas.microsoft.com/office/powerpoint/2010/main" val="4057212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spTree>
    <p:extLst>
      <p:ext uri="{BB962C8B-B14F-4D97-AF65-F5344CB8AC3E}">
        <p14:creationId xmlns:p14="http://schemas.microsoft.com/office/powerpoint/2010/main" val="2939777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spTree>
    <p:extLst>
      <p:ext uri="{BB962C8B-B14F-4D97-AF65-F5344CB8AC3E}">
        <p14:creationId xmlns:p14="http://schemas.microsoft.com/office/powerpoint/2010/main" val="1184474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424EF5E-D409-3142-BD11-BCC605165FE3}" type="datetimeFigureOut">
              <a:rPr lang="en-US" smtClean="0"/>
              <a:t>2/3/22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F18372B-A85C-2341-B6E9-1AB3A52498B0}" type="slidenum">
              <a:rPr lang="en-US" smtClean="0"/>
              <a:t>‹#›</a:t>
            </a:fld>
            <a:endParaRPr lang="en-US"/>
          </a:p>
        </p:txBody>
      </p:sp>
    </p:spTree>
    <p:extLst>
      <p:ext uri="{BB962C8B-B14F-4D97-AF65-F5344CB8AC3E}">
        <p14:creationId xmlns:p14="http://schemas.microsoft.com/office/powerpoint/2010/main" val="2905618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Nirmala UI" panose="020B0502040204020203" pitchFamily="34" charset="0"/>
                <a:ea typeface="Nirmala UI" panose="020B0502040204020203" pitchFamily="34" charset="0"/>
                <a:cs typeface="Nirmala UI" panose="020B0502040204020203" pitchFamily="34" charset="0"/>
              </a:defRPr>
            </a:lvl1pPr>
          </a:lstStyle>
          <a:p>
            <a:fld id="{C424EF5E-D409-3142-BD11-BCC605165FE3}" type="datetimeFigureOut">
              <a:rPr lang="en-US" smtClean="0"/>
              <a:pPr/>
              <a:t>2/3/22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Nirmala UI" panose="020B0502040204020203" pitchFamily="34" charset="0"/>
                <a:ea typeface="Nirmala UI" panose="020B0502040204020203" pitchFamily="34" charset="0"/>
                <a:cs typeface="Nirmala UI"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Nirmala UI" panose="020B0502040204020203" pitchFamily="34" charset="0"/>
                <a:ea typeface="Nirmala UI" panose="020B0502040204020203" pitchFamily="34" charset="0"/>
                <a:cs typeface="Nirmala UI" panose="020B0502040204020203" pitchFamily="34" charset="0"/>
              </a:defRPr>
            </a:lvl1pPr>
          </a:lstStyle>
          <a:p>
            <a:fld id="{9F18372B-A85C-2341-B6E9-1AB3A52498B0}" type="slidenum">
              <a:rPr lang="en-US" smtClean="0"/>
              <a:pPr/>
              <a:t>‹#›</a:t>
            </a:fld>
            <a:endParaRPr lang="en-US"/>
          </a:p>
        </p:txBody>
      </p:sp>
    </p:spTree>
    <p:extLst>
      <p:ext uri="{BB962C8B-B14F-4D97-AF65-F5344CB8AC3E}">
        <p14:creationId xmlns:p14="http://schemas.microsoft.com/office/powerpoint/2010/main" val="3802854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rgbClr val="002060"/>
          </a:solidFill>
          <a:latin typeface="Nirmala UI" panose="020B0604020202020204" pitchFamily="34" charset="0"/>
          <a:ea typeface="+mj-ea"/>
          <a:cs typeface="Nirmala UI"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Nirmala UI" panose="020B0502040204020203" pitchFamily="34" charset="0"/>
          <a:ea typeface="Nirmala UI" panose="020B0502040204020203" pitchFamily="34" charset="0"/>
          <a:cs typeface="Nirmala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Nirmala UI" panose="020B0502040204020203" pitchFamily="34" charset="0"/>
          <a:ea typeface="Nirmala UI" panose="020B0502040204020203" pitchFamily="34" charset="0"/>
          <a:cs typeface="Nirmala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Nirmala UI" panose="020B0502040204020203" pitchFamily="34" charset="0"/>
          <a:ea typeface="Nirmala UI" panose="020B0502040204020203" pitchFamily="34" charset="0"/>
          <a:cs typeface="Nirmala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Nirmala UI" panose="020B0502040204020203" pitchFamily="34" charset="0"/>
          <a:ea typeface="Nirmala UI" panose="020B0502040204020203" pitchFamily="34" charset="0"/>
          <a:cs typeface="Nirmala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Nirmala UI" panose="020B0502040204020203" pitchFamily="34" charset="0"/>
          <a:ea typeface="Nirmala UI" panose="020B0502040204020203" pitchFamily="34" charset="0"/>
          <a:cs typeface="Nirmala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video" Target="../media/media3.mp4"/><Relationship Id="rId7" Type="http://schemas.openxmlformats.org/officeDocument/2006/relationships/image" Target="../media/image5.png"/><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7.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media/media8.mp4"/><Relationship Id="rId7" Type="http://schemas.openxmlformats.org/officeDocument/2006/relationships/image" Target="../media/image12.svg"/><Relationship Id="rId2" Type="http://schemas.microsoft.com/office/2007/relationships/media" Target="../media/media8.mp4"/><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notesSlide" Target="../notesSlides/notesSlide8.xml"/><Relationship Id="rId10" Type="http://schemas.openxmlformats.org/officeDocument/2006/relationships/image" Target="../media/image18.png"/><Relationship Id="rId4" Type="http://schemas.openxmlformats.org/officeDocument/2006/relationships/slideLayout" Target="../slideLayouts/slideLayout2.xml"/><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BA686-2BC6-9143-8D24-95FC1C199A23}"/>
              </a:ext>
            </a:extLst>
          </p:cNvPr>
          <p:cNvSpPr>
            <a:spLocks noGrp="1"/>
          </p:cNvSpPr>
          <p:nvPr>
            <p:ph type="ctrTitle"/>
          </p:nvPr>
        </p:nvSpPr>
        <p:spPr/>
        <p:txBody>
          <a:bodyPr/>
          <a:lstStyle/>
          <a:p>
            <a:r>
              <a:rPr lang="en-US" dirty="0">
                <a:solidFill>
                  <a:srgbClr val="002060"/>
                </a:solidFill>
              </a:rPr>
              <a:t>Multiple Linear Regression</a:t>
            </a:r>
          </a:p>
        </p:txBody>
      </p:sp>
      <p:sp>
        <p:nvSpPr>
          <p:cNvPr id="3" name="Subtitle 2">
            <a:extLst>
              <a:ext uri="{FF2B5EF4-FFF2-40B4-BE49-F238E27FC236}">
                <a16:creationId xmlns:a16="http://schemas.microsoft.com/office/drawing/2014/main" id="{341083C4-A954-374F-902F-120A27E08679}"/>
              </a:ext>
            </a:extLst>
          </p:cNvPr>
          <p:cNvSpPr>
            <a:spLocks noGrp="1"/>
          </p:cNvSpPr>
          <p:nvPr>
            <p:ph type="subTitle" idx="1"/>
          </p:nvPr>
        </p:nvSpPr>
        <p:spPr/>
        <p:txBody>
          <a:bodyPr/>
          <a:lstStyle/>
          <a:p>
            <a:r>
              <a:rPr lang="en-US" dirty="0"/>
              <a:t>Part 1: An Introduction</a:t>
            </a:r>
          </a:p>
        </p:txBody>
      </p:sp>
      <p:pic>
        <p:nvPicPr>
          <p:cNvPr id="7" name="Video 6">
            <a:hlinkClick r:id="" action="ppaction://media"/>
            <a:extLst>
              <a:ext uri="{FF2B5EF4-FFF2-40B4-BE49-F238E27FC236}">
                <a16:creationId xmlns:a16="http://schemas.microsoft.com/office/drawing/2014/main" id="{09DFCCC9-77CA-004A-B3C8-714F1D8D367D}"/>
              </a:ext>
            </a:extLst>
          </p:cNvPr>
          <p:cNvPicPr>
            <a:picLocks noChangeAspect="1"/>
          </p:cNvPicPr>
          <p:nvPr>
            <a:videoFile r:link="rId1"/>
            <p:extLst>
              <p:ext uri="{DAA4B4D4-6D71-4841-9C94-3DE7FCFB9230}">
                <p14:media xmlns:p14="http://schemas.microsoft.com/office/powerpoint/2010/main" r:embed="rId2">
                  <p14:trim st="1961.5008" end="1534.7951"/>
                </p14:media>
              </p:ext>
              <p:ext uri="{42D2F446-02D8-4167-A562-619A0277C38B}">
                <p15:isNarration xmlns:p15="http://schemas.microsoft.com/office/powerpoint/2012/main" val="1"/>
              </p:ext>
            </p:extLst>
          </p:nvPr>
        </p:nvPicPr>
        <p:blipFill rotWithShape="1">
          <a:blip r:embed="rId5">
            <a:lum bright="14000"/>
          </a:blip>
          <a:srcRect l="21013" t="675" r="9620" b="15858"/>
          <a:stretch/>
        </p:blipFill>
        <p:spPr>
          <a:xfrm>
            <a:off x="6760832" y="166385"/>
            <a:ext cx="2047503" cy="1847609"/>
          </a:xfrm>
          <a:prstGeom prst="roundRect">
            <a:avLst/>
          </a:prstGeom>
        </p:spPr>
      </p:pic>
    </p:spTree>
    <p:extLst>
      <p:ext uri="{BB962C8B-B14F-4D97-AF65-F5344CB8AC3E}">
        <p14:creationId xmlns:p14="http://schemas.microsoft.com/office/powerpoint/2010/main" val="2085830090"/>
      </p:ext>
    </p:extLst>
  </p:cSld>
  <p:clrMapOvr>
    <a:masterClrMapping/>
  </p:clrMapOvr>
  <mc:AlternateContent xmlns:mc="http://schemas.openxmlformats.org/markup-compatibility/2006">
    <mc:Choice xmlns:p14="http://schemas.microsoft.com/office/powerpoint/2010/main" Requires="p14">
      <p:transition spd="slow" p14:dur="2000" advTm="19878"/>
    </mc:Choice>
    <mc:Fallback>
      <p:transition spd="slow" advTm="1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BA686-2BC6-9143-8D24-95FC1C199A23}"/>
              </a:ext>
            </a:extLst>
          </p:cNvPr>
          <p:cNvSpPr>
            <a:spLocks noGrp="1"/>
          </p:cNvSpPr>
          <p:nvPr>
            <p:ph type="ctrTitle"/>
          </p:nvPr>
        </p:nvSpPr>
        <p:spPr/>
        <p:txBody>
          <a:bodyPr/>
          <a:lstStyle/>
          <a:p>
            <a:r>
              <a:rPr lang="en-US" dirty="0">
                <a:solidFill>
                  <a:srgbClr val="002060"/>
                </a:solidFill>
              </a:rPr>
              <a:t>Multiple Linear Regression</a:t>
            </a:r>
          </a:p>
        </p:txBody>
      </p:sp>
      <p:sp>
        <p:nvSpPr>
          <p:cNvPr id="3" name="Subtitle 2">
            <a:extLst>
              <a:ext uri="{FF2B5EF4-FFF2-40B4-BE49-F238E27FC236}">
                <a16:creationId xmlns:a16="http://schemas.microsoft.com/office/drawing/2014/main" id="{341083C4-A954-374F-902F-120A27E08679}"/>
              </a:ext>
            </a:extLst>
          </p:cNvPr>
          <p:cNvSpPr>
            <a:spLocks noGrp="1"/>
          </p:cNvSpPr>
          <p:nvPr>
            <p:ph type="subTitle" idx="1"/>
          </p:nvPr>
        </p:nvSpPr>
        <p:spPr/>
        <p:txBody>
          <a:bodyPr/>
          <a:lstStyle/>
          <a:p>
            <a:r>
              <a:rPr lang="en-US" dirty="0"/>
              <a:t>Part 1: An Introduction</a:t>
            </a:r>
          </a:p>
        </p:txBody>
      </p:sp>
      <p:pic>
        <p:nvPicPr>
          <p:cNvPr id="4" name="Content Placeholder 4" descr="A group of people walking down a sidewalk with umbrellas&#10;&#10;Description automatically generated with low confidence">
            <a:extLst>
              <a:ext uri="{FF2B5EF4-FFF2-40B4-BE49-F238E27FC236}">
                <a16:creationId xmlns:a16="http://schemas.microsoft.com/office/drawing/2014/main" id="{EAE952A0-5764-8A4E-9771-6C626ABCE9A2}"/>
              </a:ext>
            </a:extLst>
          </p:cNvPr>
          <p:cNvPicPr>
            <a:picLocks noChangeAspect="1"/>
          </p:cNvPicPr>
          <p:nvPr/>
        </p:nvPicPr>
        <p:blipFill>
          <a:blip r:embed="rId5"/>
          <a:stretch>
            <a:fillRect/>
          </a:stretch>
        </p:blipFill>
        <p:spPr>
          <a:xfrm>
            <a:off x="0" y="-33301"/>
            <a:ext cx="9143999" cy="6924601"/>
          </a:xfrm>
          <a:prstGeom prst="rect">
            <a:avLst/>
          </a:prstGeom>
        </p:spPr>
      </p:pic>
      <p:pic>
        <p:nvPicPr>
          <p:cNvPr id="5" name="Video 4">
            <a:hlinkClick r:id="" action="ppaction://media"/>
            <a:extLst>
              <a:ext uri="{FF2B5EF4-FFF2-40B4-BE49-F238E27FC236}">
                <a16:creationId xmlns:a16="http://schemas.microsoft.com/office/drawing/2014/main" id="{78B7EFE8-39C8-DA45-94F9-4E8CB51C1BB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520177" y="5096667"/>
            <a:ext cx="2286000" cy="1714500"/>
          </a:xfrm>
          <a:prstGeom prst="rect">
            <a:avLst/>
          </a:prstGeom>
        </p:spPr>
      </p:pic>
    </p:spTree>
    <p:extLst>
      <p:ext uri="{BB962C8B-B14F-4D97-AF65-F5344CB8AC3E}">
        <p14:creationId xmlns:p14="http://schemas.microsoft.com/office/powerpoint/2010/main" val="1410993472"/>
      </p:ext>
    </p:extLst>
  </p:cSld>
  <p:clrMapOvr>
    <a:masterClrMapping/>
  </p:clrMapOvr>
  <mc:AlternateContent xmlns:mc="http://schemas.openxmlformats.org/markup-compatibility/2006">
    <mc:Choice xmlns:p14="http://schemas.microsoft.com/office/powerpoint/2010/main" Requires="p14">
      <p:transition spd="slow" p14:dur="2000" advTm="18625"/>
    </mc:Choice>
    <mc:Fallback>
      <p:transition spd="slow" advTm="1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4" descr="A group of people walking down a sidewalk with umbrellas&#10;&#10;Description automatically generated with low confidence">
            <a:extLst>
              <a:ext uri="{FF2B5EF4-FFF2-40B4-BE49-F238E27FC236}">
                <a16:creationId xmlns:a16="http://schemas.microsoft.com/office/drawing/2014/main" id="{10956CC2-F42B-354C-9C42-1737352034B9}"/>
              </a:ext>
            </a:extLst>
          </p:cNvPr>
          <p:cNvPicPr>
            <a:picLocks noChangeAspect="1"/>
          </p:cNvPicPr>
          <p:nvPr/>
        </p:nvPicPr>
        <p:blipFill>
          <a:blip r:embed="rId6"/>
          <a:stretch>
            <a:fillRect/>
          </a:stretch>
        </p:blipFill>
        <p:spPr>
          <a:xfrm>
            <a:off x="0" y="-33301"/>
            <a:ext cx="9143999" cy="6924601"/>
          </a:xfrm>
          <a:prstGeom prst="rect">
            <a:avLst/>
          </a:prstGeom>
        </p:spPr>
      </p:pic>
      <p:pic>
        <p:nvPicPr>
          <p:cNvPr id="5" name="Content Placeholder 4">
            <a:extLst>
              <a:ext uri="{FF2B5EF4-FFF2-40B4-BE49-F238E27FC236}">
                <a16:creationId xmlns:a16="http://schemas.microsoft.com/office/drawing/2014/main" id="{0322F074-E015-6141-8FAD-8DDA6609294D}"/>
              </a:ext>
            </a:extLst>
          </p:cNvPr>
          <p:cNvPicPr>
            <a:picLocks noGrp="1" noChangeAspect="1"/>
          </p:cNvPicPr>
          <p:nvPr>
            <p:ph idx="1"/>
          </p:nvPr>
        </p:nvPicPr>
        <p:blipFill>
          <a:blip r:embed="rId7">
            <a:extLst>
              <a:ext uri="{96DAC541-7B7A-43D3-8B79-37D633B846F1}">
                <asvg:svgBlip xmlns:asvg="http://schemas.microsoft.com/office/drawing/2016/SVG/main" r:embed="rId8"/>
              </a:ext>
            </a:extLst>
          </a:blip>
          <a:srcRect/>
          <a:stretch/>
        </p:blipFill>
        <p:spPr>
          <a:xfrm>
            <a:off x="0" y="0"/>
            <a:ext cx="9144000" cy="6858000"/>
          </a:xfrm>
        </p:spPr>
      </p:pic>
      <p:sp>
        <p:nvSpPr>
          <p:cNvPr id="8" name="Cloud 7">
            <a:extLst>
              <a:ext uri="{FF2B5EF4-FFF2-40B4-BE49-F238E27FC236}">
                <a16:creationId xmlns:a16="http://schemas.microsoft.com/office/drawing/2014/main" id="{91345B2C-4CE9-1F45-A37D-B774DC0891CD}"/>
              </a:ext>
            </a:extLst>
          </p:cNvPr>
          <p:cNvSpPr/>
          <p:nvPr/>
        </p:nvSpPr>
        <p:spPr>
          <a:xfrm>
            <a:off x="1527717" y="635619"/>
            <a:ext cx="2319454" cy="1449659"/>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89D9A38-550E-8947-A16D-E8924AE5D6D1}"/>
              </a:ext>
            </a:extLst>
          </p:cNvPr>
          <p:cNvGrpSpPr/>
          <p:nvPr/>
        </p:nvGrpSpPr>
        <p:grpSpPr>
          <a:xfrm>
            <a:off x="1185567" y="5864059"/>
            <a:ext cx="2479391" cy="240349"/>
            <a:chOff x="1185567" y="5864059"/>
            <a:chExt cx="2479391" cy="240349"/>
          </a:xfrm>
        </p:grpSpPr>
        <p:cxnSp>
          <p:nvCxnSpPr>
            <p:cNvPr id="13" name="Straight Connector 12">
              <a:extLst>
                <a:ext uri="{FF2B5EF4-FFF2-40B4-BE49-F238E27FC236}">
                  <a16:creationId xmlns:a16="http://schemas.microsoft.com/office/drawing/2014/main" id="{1708288E-3B39-C645-87BF-D042DB739193}"/>
                </a:ext>
              </a:extLst>
            </p:cNvPr>
            <p:cNvCxnSpPr>
              <a:stCxn id="11" idx="4"/>
            </p:cNvCxnSpPr>
            <p:nvPr/>
          </p:nvCxnSpPr>
          <p:spPr>
            <a:xfrm flipH="1">
              <a:off x="3663906" y="5973030"/>
              <a:ext cx="1052" cy="13137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F635D8-563A-984E-AACD-877257877E7F}"/>
                </a:ext>
              </a:extLst>
            </p:cNvPr>
            <p:cNvCxnSpPr>
              <a:cxnSpLocks/>
              <a:stCxn id="11" idx="2"/>
            </p:cNvCxnSpPr>
            <p:nvPr/>
          </p:nvCxnSpPr>
          <p:spPr>
            <a:xfrm flipH="1">
              <a:off x="1185567" y="5864059"/>
              <a:ext cx="236587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D8F403F-6AF9-E642-B0BC-906818024B15}"/>
              </a:ext>
            </a:extLst>
          </p:cNvPr>
          <p:cNvGrpSpPr/>
          <p:nvPr/>
        </p:nvGrpSpPr>
        <p:grpSpPr>
          <a:xfrm>
            <a:off x="1185567" y="3851328"/>
            <a:ext cx="2907162" cy="2253080"/>
            <a:chOff x="757796" y="5864059"/>
            <a:chExt cx="2907162" cy="2253080"/>
          </a:xfrm>
        </p:grpSpPr>
        <p:cxnSp>
          <p:nvCxnSpPr>
            <p:cNvPr id="19" name="Straight Connector 18">
              <a:extLst>
                <a:ext uri="{FF2B5EF4-FFF2-40B4-BE49-F238E27FC236}">
                  <a16:creationId xmlns:a16="http://schemas.microsoft.com/office/drawing/2014/main" id="{691C199E-7FF8-8C42-B74F-63547351C4BE}"/>
                </a:ext>
              </a:extLst>
            </p:cNvPr>
            <p:cNvCxnSpPr>
              <a:cxnSpLocks/>
            </p:cNvCxnSpPr>
            <p:nvPr/>
          </p:nvCxnSpPr>
          <p:spPr>
            <a:xfrm>
              <a:off x="3664958" y="5973030"/>
              <a:ext cx="0" cy="214410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9EBEF4-5597-5D4B-9187-39666F7B6FD2}"/>
                </a:ext>
              </a:extLst>
            </p:cNvPr>
            <p:cNvCxnSpPr>
              <a:cxnSpLocks/>
            </p:cNvCxnSpPr>
            <p:nvPr/>
          </p:nvCxnSpPr>
          <p:spPr>
            <a:xfrm flipH="1">
              <a:off x="757796" y="5864059"/>
              <a:ext cx="279365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AEF69CC-19BC-574C-ADE3-4096A6C01068}"/>
              </a:ext>
            </a:extLst>
          </p:cNvPr>
          <p:cNvGrpSpPr/>
          <p:nvPr/>
        </p:nvGrpSpPr>
        <p:grpSpPr>
          <a:xfrm>
            <a:off x="1185567" y="2802732"/>
            <a:ext cx="6502751" cy="3301676"/>
            <a:chOff x="-2837793" y="5864059"/>
            <a:chExt cx="6502751" cy="3301676"/>
          </a:xfrm>
        </p:grpSpPr>
        <p:cxnSp>
          <p:nvCxnSpPr>
            <p:cNvPr id="24" name="Straight Connector 23">
              <a:extLst>
                <a:ext uri="{FF2B5EF4-FFF2-40B4-BE49-F238E27FC236}">
                  <a16:creationId xmlns:a16="http://schemas.microsoft.com/office/drawing/2014/main" id="{13A5D9CB-3EE2-BD4D-8D58-131D0F5166E7}"/>
                </a:ext>
              </a:extLst>
            </p:cNvPr>
            <p:cNvCxnSpPr>
              <a:cxnSpLocks/>
            </p:cNvCxnSpPr>
            <p:nvPr/>
          </p:nvCxnSpPr>
          <p:spPr>
            <a:xfrm>
              <a:off x="3664958" y="5973030"/>
              <a:ext cx="0" cy="319270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744B40-AA14-B24E-8798-14B052FD9DE4}"/>
                </a:ext>
              </a:extLst>
            </p:cNvPr>
            <p:cNvCxnSpPr>
              <a:cxnSpLocks/>
            </p:cNvCxnSpPr>
            <p:nvPr/>
          </p:nvCxnSpPr>
          <p:spPr>
            <a:xfrm flipH="1">
              <a:off x="-2837793" y="5864059"/>
              <a:ext cx="638924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C6E126A-7E8B-B54D-96C9-05D323534CB6}"/>
              </a:ext>
            </a:extLst>
          </p:cNvPr>
          <p:cNvGrpSpPr/>
          <p:nvPr/>
        </p:nvGrpSpPr>
        <p:grpSpPr>
          <a:xfrm>
            <a:off x="3294112" y="5385756"/>
            <a:ext cx="798617" cy="587274"/>
            <a:chOff x="3294112" y="5385756"/>
            <a:chExt cx="798617" cy="587274"/>
          </a:xfrm>
        </p:grpSpPr>
        <p:sp>
          <p:nvSpPr>
            <p:cNvPr id="11" name="Oval 10">
              <a:extLst>
                <a:ext uri="{FF2B5EF4-FFF2-40B4-BE49-F238E27FC236}">
                  <a16:creationId xmlns:a16="http://schemas.microsoft.com/office/drawing/2014/main" id="{2227DA4A-0EEF-2443-8EBA-67B228EB6844}"/>
                </a:ext>
              </a:extLst>
            </p:cNvPr>
            <p:cNvSpPr/>
            <p:nvPr/>
          </p:nvSpPr>
          <p:spPr>
            <a:xfrm>
              <a:off x="3551446" y="5755088"/>
              <a:ext cx="227024" cy="217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D16F7B3-2DC3-ED4E-AAE4-F880EAD43212}"/>
                </a:ext>
              </a:extLst>
            </p:cNvPr>
            <p:cNvSpPr txBox="1"/>
            <p:nvPr/>
          </p:nvSpPr>
          <p:spPr>
            <a:xfrm>
              <a:off x="3294112" y="5385756"/>
              <a:ext cx="798617" cy="369332"/>
            </a:xfrm>
            <a:prstGeom prst="rect">
              <a:avLst/>
            </a:prstGeom>
            <a:noFill/>
          </p:spPr>
          <p:txBody>
            <a:bodyPr wrap="none" rtlCol="0">
              <a:spAutoFit/>
            </a:bodyPr>
            <a:lstStyle/>
            <a:p>
              <a:r>
                <a:rPr lang="en-US" b="1" dirty="0">
                  <a:solidFill>
                    <a:srgbClr val="FF0000"/>
                  </a:solidFill>
                  <a:latin typeface="Nirmala UI" panose="020B0502040204020203" pitchFamily="34" charset="0"/>
                  <a:ea typeface="Nirmala UI" panose="020B0502040204020203" pitchFamily="34" charset="0"/>
                  <a:cs typeface="Nirmala UI" panose="020B0502040204020203" pitchFamily="34" charset="0"/>
                </a:rPr>
                <a:t>Day 1</a:t>
              </a:r>
            </a:p>
          </p:txBody>
        </p:sp>
      </p:grpSp>
      <p:grpSp>
        <p:nvGrpSpPr>
          <p:cNvPr id="32" name="Group 31">
            <a:extLst>
              <a:ext uri="{FF2B5EF4-FFF2-40B4-BE49-F238E27FC236}">
                <a16:creationId xmlns:a16="http://schemas.microsoft.com/office/drawing/2014/main" id="{09976F99-FC34-8A41-B74E-D2D60C05A2B4}"/>
              </a:ext>
            </a:extLst>
          </p:cNvPr>
          <p:cNvGrpSpPr/>
          <p:nvPr/>
        </p:nvGrpSpPr>
        <p:grpSpPr>
          <a:xfrm>
            <a:off x="3697322" y="3375481"/>
            <a:ext cx="798617" cy="584818"/>
            <a:chOff x="3697322" y="3375481"/>
            <a:chExt cx="798617" cy="584818"/>
          </a:xfrm>
        </p:grpSpPr>
        <p:sp>
          <p:nvSpPr>
            <p:cNvPr id="9" name="Oval 8">
              <a:extLst>
                <a:ext uri="{FF2B5EF4-FFF2-40B4-BE49-F238E27FC236}">
                  <a16:creationId xmlns:a16="http://schemas.microsoft.com/office/drawing/2014/main" id="{5FEA6083-0650-D644-9437-6389E7A946A2}"/>
                </a:ext>
              </a:extLst>
            </p:cNvPr>
            <p:cNvSpPr/>
            <p:nvPr/>
          </p:nvSpPr>
          <p:spPr>
            <a:xfrm>
              <a:off x="3979217" y="3742357"/>
              <a:ext cx="227024" cy="217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8CFB345-8F05-8046-BEB9-C852D92CAE65}"/>
                </a:ext>
              </a:extLst>
            </p:cNvPr>
            <p:cNvSpPr txBox="1"/>
            <p:nvPr/>
          </p:nvSpPr>
          <p:spPr>
            <a:xfrm>
              <a:off x="3697322" y="3375481"/>
              <a:ext cx="798617" cy="369332"/>
            </a:xfrm>
            <a:prstGeom prst="rect">
              <a:avLst/>
            </a:prstGeom>
            <a:noFill/>
          </p:spPr>
          <p:txBody>
            <a:bodyPr wrap="none" rtlCol="0">
              <a:spAutoFit/>
            </a:bodyPr>
            <a:lstStyle/>
            <a:p>
              <a:r>
                <a:rPr lang="en-US" b="1" dirty="0">
                  <a:solidFill>
                    <a:srgbClr val="FF0000"/>
                  </a:solidFill>
                  <a:latin typeface="Nirmala UI" panose="020B0502040204020203" pitchFamily="34" charset="0"/>
                  <a:ea typeface="Nirmala UI" panose="020B0502040204020203" pitchFamily="34" charset="0"/>
                  <a:cs typeface="Nirmala UI" panose="020B0502040204020203" pitchFamily="34" charset="0"/>
                </a:rPr>
                <a:t>Day 2</a:t>
              </a:r>
            </a:p>
          </p:txBody>
        </p:sp>
      </p:grpSp>
      <p:grpSp>
        <p:nvGrpSpPr>
          <p:cNvPr id="33" name="Group 32">
            <a:extLst>
              <a:ext uri="{FF2B5EF4-FFF2-40B4-BE49-F238E27FC236}">
                <a16:creationId xmlns:a16="http://schemas.microsoft.com/office/drawing/2014/main" id="{AAE72C4E-8A97-3841-8F78-C6B0E827A894}"/>
              </a:ext>
            </a:extLst>
          </p:cNvPr>
          <p:cNvGrpSpPr/>
          <p:nvPr/>
        </p:nvGrpSpPr>
        <p:grpSpPr>
          <a:xfrm>
            <a:off x="7289009" y="2310968"/>
            <a:ext cx="798617" cy="600735"/>
            <a:chOff x="7289009" y="2310968"/>
            <a:chExt cx="798617" cy="600735"/>
          </a:xfrm>
        </p:grpSpPr>
        <p:sp>
          <p:nvSpPr>
            <p:cNvPr id="10" name="Oval 9">
              <a:extLst>
                <a:ext uri="{FF2B5EF4-FFF2-40B4-BE49-F238E27FC236}">
                  <a16:creationId xmlns:a16="http://schemas.microsoft.com/office/drawing/2014/main" id="{18CD73E4-DDA3-DA49-9137-4A8B800D9A4E}"/>
                </a:ext>
              </a:extLst>
            </p:cNvPr>
            <p:cNvSpPr/>
            <p:nvPr/>
          </p:nvSpPr>
          <p:spPr>
            <a:xfrm>
              <a:off x="7574806" y="2693761"/>
              <a:ext cx="227024" cy="217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571BB7D-ADE4-E848-876F-8E19A3AD0D7A}"/>
                </a:ext>
              </a:extLst>
            </p:cNvPr>
            <p:cNvSpPr txBox="1"/>
            <p:nvPr/>
          </p:nvSpPr>
          <p:spPr>
            <a:xfrm>
              <a:off x="7289009" y="2310968"/>
              <a:ext cx="798617" cy="369332"/>
            </a:xfrm>
            <a:prstGeom prst="rect">
              <a:avLst/>
            </a:prstGeom>
            <a:noFill/>
          </p:spPr>
          <p:txBody>
            <a:bodyPr wrap="none" rtlCol="0">
              <a:spAutoFit/>
            </a:bodyPr>
            <a:lstStyle/>
            <a:p>
              <a:r>
                <a:rPr lang="en-US" b="1" dirty="0">
                  <a:solidFill>
                    <a:srgbClr val="FF0000"/>
                  </a:solidFill>
                  <a:latin typeface="Nirmala UI" panose="020B0502040204020203" pitchFamily="34" charset="0"/>
                  <a:ea typeface="Nirmala UI" panose="020B0502040204020203" pitchFamily="34" charset="0"/>
                  <a:cs typeface="Nirmala UI" panose="020B0502040204020203" pitchFamily="34" charset="0"/>
                </a:rPr>
                <a:t>Day 3</a:t>
              </a:r>
            </a:p>
          </p:txBody>
        </p:sp>
      </p:grpSp>
      <p:pic>
        <p:nvPicPr>
          <p:cNvPr id="2" name="Video 1">
            <a:hlinkClick r:id="" action="ppaction://media"/>
            <a:extLst>
              <a:ext uri="{FF2B5EF4-FFF2-40B4-BE49-F238E27FC236}">
                <a16:creationId xmlns:a16="http://schemas.microsoft.com/office/drawing/2014/main" id="{6232F8C2-B570-AB42-B222-B380AB9F470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9942616" y="5115780"/>
            <a:ext cx="2286000" cy="1714500"/>
          </a:xfrm>
          <a:prstGeom prst="rect">
            <a:avLst/>
          </a:prstGeom>
        </p:spPr>
      </p:pic>
    </p:spTree>
    <p:custDataLst>
      <p:tags r:id="rId1"/>
    </p:custDataLst>
    <p:extLst>
      <p:ext uri="{BB962C8B-B14F-4D97-AF65-F5344CB8AC3E}">
        <p14:creationId xmlns:p14="http://schemas.microsoft.com/office/powerpoint/2010/main" val="420864856"/>
      </p:ext>
    </p:extLst>
  </p:cSld>
  <p:clrMapOvr>
    <a:masterClrMapping/>
  </p:clrMapOvr>
  <mc:AlternateContent xmlns:mc="http://schemas.openxmlformats.org/markup-compatibility/2006">
    <mc:Choice xmlns:p14="http://schemas.microsoft.com/office/powerpoint/2010/main" Requires="p14">
      <p:transition spd="slow" p14:dur="2000" advTm="15298"/>
    </mc:Choice>
    <mc:Fallback>
      <p:transition spd="slow" advTm="1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1000"/>
                                        <p:tgtEl>
                                          <p:spTgt spid="5"/>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1000"/>
                                        <p:tgtEl>
                                          <p:spTgt spid="8"/>
                                        </p:tgtEl>
                                      </p:cBhvr>
                                    </p:animEffect>
                                  </p:childTnLst>
                                </p:cTn>
                              </p:par>
                              <p:par>
                                <p:cTn id="13" presetID="9" presetClass="exit" presetSubtype="0" fill="hold" nodeType="withEffect">
                                  <p:stCondLst>
                                    <p:cond delay="0"/>
                                  </p:stCondLst>
                                  <p:childTnLst>
                                    <p:animEffect transition="out" filter="dissolve">
                                      <p:cBhvr>
                                        <p:cTn id="14" dur="1000"/>
                                        <p:tgtEl>
                                          <p:spTgt spid="34"/>
                                        </p:tgtEl>
                                      </p:cBhvr>
                                    </p:animEffect>
                                    <p:set>
                                      <p:cBhvr>
                                        <p:cTn id="15" dur="1" fill="hold">
                                          <p:stCondLst>
                                            <p:cond delay="999"/>
                                          </p:stCondLst>
                                        </p:cTn>
                                        <p:tgtEl>
                                          <p:spTgt spid="3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
                </p:tgtEl>
              </p:cMediaNode>
            </p:video>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C84C278F-A92F-A243-97BE-96542E0B467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0"/>
            <a:ext cx="9144000" cy="6858000"/>
          </a:xfrm>
          <a:prstGeom prst="rect">
            <a:avLst/>
          </a:prstGeom>
        </p:spPr>
      </p:pic>
      <p:pic>
        <p:nvPicPr>
          <p:cNvPr id="5" name="Content Placeholder 4">
            <a:extLst>
              <a:ext uri="{FF2B5EF4-FFF2-40B4-BE49-F238E27FC236}">
                <a16:creationId xmlns:a16="http://schemas.microsoft.com/office/drawing/2014/main" id="{0322F074-E015-6141-8FAD-8DDA6609294D}"/>
              </a:ext>
            </a:extLst>
          </p:cNvPr>
          <p:cNvPicPr>
            <a:picLocks noGrp="1" noChangeAspect="1"/>
          </p:cNvPicPr>
          <p:nvPr>
            <p:ph idx="1"/>
          </p:nvPr>
        </p:nvPicPr>
        <p:blipFill>
          <a:blip r:embed="rId7">
            <a:extLst>
              <a:ext uri="{96DAC541-7B7A-43D3-8B79-37D633B846F1}">
                <asvg:svgBlip xmlns:asvg="http://schemas.microsoft.com/office/drawing/2016/SVG/main" r:embed="rId8"/>
              </a:ext>
            </a:extLst>
          </a:blip>
          <a:srcRect/>
          <a:stretch/>
        </p:blipFill>
        <p:spPr>
          <a:xfrm>
            <a:off x="0" y="0"/>
            <a:ext cx="9144000" cy="6858000"/>
          </a:xfrm>
        </p:spPr>
      </p:pic>
      <p:sp>
        <p:nvSpPr>
          <p:cNvPr id="8" name="Cloud 7">
            <a:extLst>
              <a:ext uri="{FF2B5EF4-FFF2-40B4-BE49-F238E27FC236}">
                <a16:creationId xmlns:a16="http://schemas.microsoft.com/office/drawing/2014/main" id="{91345B2C-4CE9-1F45-A37D-B774DC0891CD}"/>
              </a:ext>
            </a:extLst>
          </p:cNvPr>
          <p:cNvSpPr/>
          <p:nvPr/>
        </p:nvSpPr>
        <p:spPr>
          <a:xfrm>
            <a:off x="1527717" y="635619"/>
            <a:ext cx="2319454" cy="1449659"/>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2AC69F8-D779-C04C-8967-A36B60432835}"/>
              </a:ext>
            </a:extLst>
          </p:cNvPr>
          <p:cNvGrpSpPr/>
          <p:nvPr/>
        </p:nvGrpSpPr>
        <p:grpSpPr>
          <a:xfrm>
            <a:off x="3551446" y="2693761"/>
            <a:ext cx="4250384" cy="3279269"/>
            <a:chOff x="3551446" y="2693761"/>
            <a:chExt cx="4250384" cy="3279269"/>
          </a:xfrm>
        </p:grpSpPr>
        <p:sp>
          <p:nvSpPr>
            <p:cNvPr id="10" name="Oval 9">
              <a:extLst>
                <a:ext uri="{FF2B5EF4-FFF2-40B4-BE49-F238E27FC236}">
                  <a16:creationId xmlns:a16="http://schemas.microsoft.com/office/drawing/2014/main" id="{7CAE962A-AE12-0345-A997-17E9679F57D7}"/>
                </a:ext>
              </a:extLst>
            </p:cNvPr>
            <p:cNvSpPr/>
            <p:nvPr/>
          </p:nvSpPr>
          <p:spPr>
            <a:xfrm>
              <a:off x="3551446" y="5755088"/>
              <a:ext cx="227024" cy="217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63363F-04D7-664B-A8E6-02DAEAEE3F7F}"/>
                </a:ext>
              </a:extLst>
            </p:cNvPr>
            <p:cNvSpPr/>
            <p:nvPr/>
          </p:nvSpPr>
          <p:spPr>
            <a:xfrm>
              <a:off x="3979217" y="3742357"/>
              <a:ext cx="227024" cy="217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3A6475E-54B2-D246-8720-DE56406CF1A7}"/>
                </a:ext>
              </a:extLst>
            </p:cNvPr>
            <p:cNvSpPr/>
            <p:nvPr/>
          </p:nvSpPr>
          <p:spPr>
            <a:xfrm>
              <a:off x="7574806" y="2693761"/>
              <a:ext cx="227024" cy="217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Video 3">
            <a:hlinkClick r:id="" action="ppaction://media"/>
            <a:extLst>
              <a:ext uri="{FF2B5EF4-FFF2-40B4-BE49-F238E27FC236}">
                <a16:creationId xmlns:a16="http://schemas.microsoft.com/office/drawing/2014/main" id="{84C79703-C1F0-014E-88DB-DB18EFD6A04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635924" y="5247672"/>
            <a:ext cx="2286000" cy="1714500"/>
          </a:xfrm>
          <a:prstGeom prst="rect">
            <a:avLst/>
          </a:prstGeom>
        </p:spPr>
      </p:pic>
    </p:spTree>
    <p:extLst>
      <p:ext uri="{BB962C8B-B14F-4D97-AF65-F5344CB8AC3E}">
        <p14:creationId xmlns:p14="http://schemas.microsoft.com/office/powerpoint/2010/main" val="4044179866"/>
      </p:ext>
    </p:extLst>
  </p:cSld>
  <p:clrMapOvr>
    <a:masterClrMapping/>
  </p:clrMapOvr>
  <mc:AlternateContent xmlns:mc="http://schemas.openxmlformats.org/markup-compatibility/2006">
    <mc:Choice xmlns:p14="http://schemas.microsoft.com/office/powerpoint/2010/main" Requires="p14">
      <p:transition spd="slow" p14:dur="2000" advTm="9707"/>
    </mc:Choice>
    <mc:Fallback>
      <p:transition spd="slow" advTm="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2B5A4C1-DB54-B848-BAD4-9E320461023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0"/>
            <a:ext cx="9144000" cy="6858000"/>
          </a:xfrm>
          <a:prstGeom prst="rect">
            <a:avLst/>
          </a:prstGeom>
        </p:spPr>
      </p:pic>
      <p:pic>
        <p:nvPicPr>
          <p:cNvPr id="5" name="Content Placeholder 4">
            <a:extLst>
              <a:ext uri="{FF2B5EF4-FFF2-40B4-BE49-F238E27FC236}">
                <a16:creationId xmlns:a16="http://schemas.microsoft.com/office/drawing/2014/main" id="{0322F074-E015-6141-8FAD-8DDA6609294D}"/>
              </a:ext>
            </a:extLst>
          </p:cNvPr>
          <p:cNvPicPr>
            <a:picLocks noGrp="1" noChangeAspect="1"/>
          </p:cNvPicPr>
          <p:nvPr>
            <p:ph idx="1"/>
          </p:nvPr>
        </p:nvPicPr>
        <p:blipFill>
          <a:blip r:embed="rId7">
            <a:extLst>
              <a:ext uri="{96DAC541-7B7A-43D3-8B79-37D633B846F1}">
                <asvg:svgBlip xmlns:asvg="http://schemas.microsoft.com/office/drawing/2016/SVG/main" r:embed="rId8"/>
              </a:ext>
            </a:extLst>
          </a:blip>
          <a:srcRect/>
          <a:stretch/>
        </p:blipFill>
        <p:spPr>
          <a:xfrm>
            <a:off x="0" y="0"/>
            <a:ext cx="9144000" cy="6858000"/>
          </a:xfrm>
        </p:spPr>
      </p:pic>
      <p:sp>
        <p:nvSpPr>
          <p:cNvPr id="8" name="Cloud 7">
            <a:extLst>
              <a:ext uri="{FF2B5EF4-FFF2-40B4-BE49-F238E27FC236}">
                <a16:creationId xmlns:a16="http://schemas.microsoft.com/office/drawing/2014/main" id="{91345B2C-4CE9-1F45-A37D-B774DC0891CD}"/>
              </a:ext>
            </a:extLst>
          </p:cNvPr>
          <p:cNvSpPr/>
          <p:nvPr/>
        </p:nvSpPr>
        <p:spPr>
          <a:xfrm>
            <a:off x="1527717" y="635619"/>
            <a:ext cx="2319454" cy="1449659"/>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Video 2">
            <a:hlinkClick r:id="" action="ppaction://media"/>
            <a:extLst>
              <a:ext uri="{FF2B5EF4-FFF2-40B4-BE49-F238E27FC236}">
                <a16:creationId xmlns:a16="http://schemas.microsoft.com/office/drawing/2014/main" id="{E57AE022-8EDE-0349-8266-9EB39EE345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635924" y="5224523"/>
            <a:ext cx="2286000" cy="1714500"/>
          </a:xfrm>
          <a:prstGeom prst="rect">
            <a:avLst/>
          </a:prstGeom>
        </p:spPr>
      </p:pic>
    </p:spTree>
    <p:extLst>
      <p:ext uri="{BB962C8B-B14F-4D97-AF65-F5344CB8AC3E}">
        <p14:creationId xmlns:p14="http://schemas.microsoft.com/office/powerpoint/2010/main" val="4165683714"/>
      </p:ext>
    </p:extLst>
  </p:cSld>
  <p:clrMapOvr>
    <a:masterClrMapping/>
  </p:clrMapOvr>
  <mc:AlternateContent xmlns:mc="http://schemas.openxmlformats.org/markup-compatibility/2006">
    <mc:Choice xmlns:p14="http://schemas.microsoft.com/office/powerpoint/2010/main" Requires="p14">
      <p:transition spd="slow" p14:dur="2000" advTm="10894"/>
    </mc:Choice>
    <mc:Fallback>
      <p:transition spd="slow" advTm="10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C5B676-62E0-0B40-A634-8FB0293C2436}"/>
              </a:ext>
            </a:extLst>
          </p:cNvPr>
          <p:cNvSpPr>
            <a:spLocks noGrp="1"/>
          </p:cNvSpPr>
          <p:nvPr>
            <p:ph idx="1"/>
          </p:nvPr>
        </p:nvSpPr>
        <p:spPr/>
        <p:txBody>
          <a:bodyPr/>
          <a:lstStyle/>
          <a:p>
            <a:endParaRPr lang="en-US"/>
          </a:p>
        </p:txBody>
      </p:sp>
      <p:grpSp>
        <p:nvGrpSpPr>
          <p:cNvPr id="7" name="Group 6">
            <a:extLst>
              <a:ext uri="{FF2B5EF4-FFF2-40B4-BE49-F238E27FC236}">
                <a16:creationId xmlns:a16="http://schemas.microsoft.com/office/drawing/2014/main" id="{92777382-A5C9-7642-8148-11CABD024AFC}"/>
              </a:ext>
            </a:extLst>
          </p:cNvPr>
          <p:cNvGrpSpPr/>
          <p:nvPr/>
        </p:nvGrpSpPr>
        <p:grpSpPr>
          <a:xfrm>
            <a:off x="0" y="0"/>
            <a:ext cx="9144000" cy="6858000"/>
            <a:chOff x="0" y="0"/>
            <a:chExt cx="9144000" cy="6858000"/>
          </a:xfrm>
        </p:grpSpPr>
        <p:pic>
          <p:nvPicPr>
            <p:cNvPr id="9" name="Content Placeholder 4">
              <a:extLst>
                <a:ext uri="{FF2B5EF4-FFF2-40B4-BE49-F238E27FC236}">
                  <a16:creationId xmlns:a16="http://schemas.microsoft.com/office/drawing/2014/main" id="{08AC3927-C4D0-5845-9D2B-618A4441EC7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0"/>
              <a:ext cx="9144000" cy="6858000"/>
            </a:xfrm>
            <a:prstGeom prst="rect">
              <a:avLst/>
            </a:prstGeom>
          </p:spPr>
        </p:pic>
        <p:sp>
          <p:nvSpPr>
            <p:cNvPr id="10" name="Cloud 9">
              <a:extLst>
                <a:ext uri="{FF2B5EF4-FFF2-40B4-BE49-F238E27FC236}">
                  <a16:creationId xmlns:a16="http://schemas.microsoft.com/office/drawing/2014/main" id="{3ABA91B0-C3E9-6244-A0A6-B030F42A6DE7}"/>
                </a:ext>
              </a:extLst>
            </p:cNvPr>
            <p:cNvSpPr/>
            <p:nvPr/>
          </p:nvSpPr>
          <p:spPr>
            <a:xfrm>
              <a:off x="1527717" y="635619"/>
              <a:ext cx="2319454" cy="1449659"/>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picture containing text, device, gauge, barometer&#10;&#10;Description automatically generated">
            <a:extLst>
              <a:ext uri="{FF2B5EF4-FFF2-40B4-BE49-F238E27FC236}">
                <a16:creationId xmlns:a16="http://schemas.microsoft.com/office/drawing/2014/main" id="{F583F8DF-1790-6647-A066-F8C56293C02B}"/>
              </a:ext>
            </a:extLst>
          </p:cNvPr>
          <p:cNvPicPr>
            <a:picLocks noChangeAspect="1"/>
          </p:cNvPicPr>
          <p:nvPr/>
        </p:nvPicPr>
        <p:blipFill>
          <a:blip r:embed="rId7"/>
          <a:stretch>
            <a:fillRect/>
          </a:stretch>
        </p:blipFill>
        <p:spPr>
          <a:xfrm>
            <a:off x="939800" y="0"/>
            <a:ext cx="7264400" cy="6858000"/>
          </a:xfrm>
          <a:prstGeom prst="rect">
            <a:avLst/>
          </a:prstGeom>
        </p:spPr>
      </p:pic>
      <p:pic>
        <p:nvPicPr>
          <p:cNvPr id="4" name="Video 3">
            <a:hlinkClick r:id="" action="ppaction://media"/>
            <a:extLst>
              <a:ext uri="{FF2B5EF4-FFF2-40B4-BE49-F238E27FC236}">
                <a16:creationId xmlns:a16="http://schemas.microsoft.com/office/drawing/2014/main" id="{A0112318-0978-494D-8146-9BB13173B2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455150" y="5143500"/>
            <a:ext cx="2286000" cy="1714500"/>
          </a:xfrm>
          <a:prstGeom prst="rect">
            <a:avLst/>
          </a:prstGeom>
        </p:spPr>
      </p:pic>
    </p:spTree>
    <p:extLst>
      <p:ext uri="{BB962C8B-B14F-4D97-AF65-F5344CB8AC3E}">
        <p14:creationId xmlns:p14="http://schemas.microsoft.com/office/powerpoint/2010/main" val="4087944713"/>
      </p:ext>
    </p:extLst>
  </p:cSld>
  <p:clrMapOvr>
    <a:masterClrMapping/>
  </p:clrMapOvr>
  <mc:AlternateContent xmlns:mc="http://schemas.openxmlformats.org/markup-compatibility/2006">
    <mc:Choice xmlns:p14="http://schemas.microsoft.com/office/powerpoint/2010/main" Requires="p14">
      <p:transition spd="slow" p14:dur="2000" advTm="19044"/>
    </mc:Choice>
    <mc:Fallback>
      <p:transition spd="slow" advTm="1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9" presetClass="exit" presetSubtype="0" fill="hold" nodeType="withEffect">
                                  <p:stCondLst>
                                    <p:cond delay="0"/>
                                  </p:stCondLst>
                                  <p:childTnLst>
                                    <p:animEffect transition="out" filter="dissolv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par>
                                <p:cTn id="10" presetID="9"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4CD804D-D642-E94E-8365-BEE2C9FBCA61}"/>
              </a:ext>
            </a:extLst>
          </p:cNvPr>
          <p:cNvSpPr>
            <a:spLocks noGrp="1"/>
          </p:cNvSpPr>
          <p:nvPr>
            <p:ph idx="1"/>
          </p:nvPr>
        </p:nvSpPr>
        <p:spPr/>
        <p:txBody>
          <a:bodyPr/>
          <a:lstStyle/>
          <a:p>
            <a:endParaRPr lang="en-US"/>
          </a:p>
        </p:txBody>
      </p:sp>
      <p:grpSp>
        <p:nvGrpSpPr>
          <p:cNvPr id="9" name="Group 8">
            <a:extLst>
              <a:ext uri="{FF2B5EF4-FFF2-40B4-BE49-F238E27FC236}">
                <a16:creationId xmlns:a16="http://schemas.microsoft.com/office/drawing/2014/main" id="{C6326B2B-016F-9943-8499-EE645C5D6DE8}"/>
              </a:ext>
            </a:extLst>
          </p:cNvPr>
          <p:cNvGrpSpPr/>
          <p:nvPr/>
        </p:nvGrpSpPr>
        <p:grpSpPr>
          <a:xfrm>
            <a:off x="0" y="0"/>
            <a:ext cx="9144000" cy="6858000"/>
            <a:chOff x="0" y="0"/>
            <a:chExt cx="9144000" cy="6858000"/>
          </a:xfrm>
        </p:grpSpPr>
        <p:pic>
          <p:nvPicPr>
            <p:cNvPr id="7" name="Content Placeholder 4">
              <a:extLst>
                <a:ext uri="{FF2B5EF4-FFF2-40B4-BE49-F238E27FC236}">
                  <a16:creationId xmlns:a16="http://schemas.microsoft.com/office/drawing/2014/main" id="{2FE6AD5B-4CD0-5442-8C98-19727ECEDD8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0"/>
              <a:ext cx="9144000" cy="6858000"/>
            </a:xfrm>
            <a:prstGeom prst="rect">
              <a:avLst/>
            </a:prstGeom>
          </p:spPr>
        </p:pic>
        <p:pic>
          <p:nvPicPr>
            <p:cNvPr id="8" name="Picture 7" descr="A picture containing text, device, gauge, barometer&#10;&#10;Description automatically generated">
              <a:extLst>
                <a:ext uri="{FF2B5EF4-FFF2-40B4-BE49-F238E27FC236}">
                  <a16:creationId xmlns:a16="http://schemas.microsoft.com/office/drawing/2014/main" id="{D89FA9C6-5BF7-9C44-8710-835F916C32BF}"/>
                </a:ext>
              </a:extLst>
            </p:cNvPr>
            <p:cNvPicPr>
              <a:picLocks noChangeAspect="1"/>
            </p:cNvPicPr>
            <p:nvPr/>
          </p:nvPicPr>
          <p:blipFill>
            <a:blip r:embed="rId7"/>
            <a:stretch>
              <a:fillRect/>
            </a:stretch>
          </p:blipFill>
          <p:spPr>
            <a:xfrm>
              <a:off x="5758198" y="322683"/>
              <a:ext cx="2847444" cy="2688146"/>
            </a:xfrm>
            <a:prstGeom prst="rect">
              <a:avLst/>
            </a:prstGeom>
          </p:spPr>
        </p:pic>
      </p:grpSp>
      <p:pic>
        <p:nvPicPr>
          <p:cNvPr id="10" name="Picture 9" descr="A picture containing text, device, gauge, barometer&#10;&#10;Description automatically generated">
            <a:extLst>
              <a:ext uri="{FF2B5EF4-FFF2-40B4-BE49-F238E27FC236}">
                <a16:creationId xmlns:a16="http://schemas.microsoft.com/office/drawing/2014/main" id="{77955DB0-3747-2D40-B9E6-48CA4C93D21F}"/>
              </a:ext>
            </a:extLst>
          </p:cNvPr>
          <p:cNvPicPr>
            <a:picLocks noChangeAspect="1"/>
          </p:cNvPicPr>
          <p:nvPr/>
        </p:nvPicPr>
        <p:blipFill>
          <a:blip r:embed="rId8"/>
          <a:stretch>
            <a:fillRect/>
          </a:stretch>
        </p:blipFill>
        <p:spPr>
          <a:xfrm>
            <a:off x="939800" y="0"/>
            <a:ext cx="7264400" cy="6858000"/>
          </a:xfrm>
          <a:prstGeom prst="rect">
            <a:avLst/>
          </a:prstGeom>
        </p:spPr>
      </p:pic>
      <p:pic>
        <p:nvPicPr>
          <p:cNvPr id="3" name="Video 2">
            <a:hlinkClick r:id="" action="ppaction://media"/>
            <a:extLst>
              <a:ext uri="{FF2B5EF4-FFF2-40B4-BE49-F238E27FC236}">
                <a16:creationId xmlns:a16="http://schemas.microsoft.com/office/drawing/2014/main" id="{79CD0804-D1C8-7E4F-8046-0FB7D7512A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589625" y="5143500"/>
            <a:ext cx="2286000" cy="1714500"/>
          </a:xfrm>
          <a:prstGeom prst="rect">
            <a:avLst/>
          </a:prstGeom>
        </p:spPr>
      </p:pic>
    </p:spTree>
    <p:extLst>
      <p:ext uri="{BB962C8B-B14F-4D97-AF65-F5344CB8AC3E}">
        <p14:creationId xmlns:p14="http://schemas.microsoft.com/office/powerpoint/2010/main" val="3110120681"/>
      </p:ext>
    </p:extLst>
  </p:cSld>
  <p:clrMapOvr>
    <a:masterClrMapping/>
  </p:clrMapOvr>
  <mc:AlternateContent xmlns:mc="http://schemas.openxmlformats.org/markup-compatibility/2006">
    <mc:Choice xmlns:p14="http://schemas.microsoft.com/office/powerpoint/2010/main" Requires="p14">
      <p:transition spd="slow" p14:dur="2000" advTm="11828"/>
    </mc:Choice>
    <mc:Fallback>
      <p:transition spd="slow" advTm="1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dissolve">
                                      <p:cBhvr>
                                        <p:cTn id="9" dur="1000"/>
                                        <p:tgtEl>
                                          <p:spTgt spid="9"/>
                                        </p:tgtEl>
                                      </p:cBhvr>
                                    </p:animEffect>
                                  </p:childTnLst>
                                </p:cTn>
                              </p:par>
                              <p:par>
                                <p:cTn id="10" presetID="9" presetClass="exit" presetSubtype="0" fill="hold" nodeType="withEffect">
                                  <p:stCondLst>
                                    <p:cond delay="0"/>
                                  </p:stCondLst>
                                  <p:childTnLst>
                                    <p:animEffect transition="out" filter="dissolv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68BE95F-6600-454D-82DE-0AB1FC8A332D}"/>
              </a:ext>
            </a:extLst>
          </p:cNvPr>
          <p:cNvGrpSpPr/>
          <p:nvPr/>
        </p:nvGrpSpPr>
        <p:grpSpPr>
          <a:xfrm>
            <a:off x="-538358" y="0"/>
            <a:ext cx="9144000" cy="6858000"/>
            <a:chOff x="0" y="0"/>
            <a:chExt cx="9144000" cy="6858000"/>
          </a:xfrm>
        </p:grpSpPr>
        <p:pic>
          <p:nvPicPr>
            <p:cNvPr id="13" name="Content Placeholder 4">
              <a:extLst>
                <a:ext uri="{FF2B5EF4-FFF2-40B4-BE49-F238E27FC236}">
                  <a16:creationId xmlns:a16="http://schemas.microsoft.com/office/drawing/2014/main" id="{A71E59AD-F18B-5D4A-ABB9-83DD47426D7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0"/>
              <a:ext cx="9144000" cy="6858000"/>
            </a:xfrm>
            <a:prstGeom prst="rect">
              <a:avLst/>
            </a:prstGeom>
          </p:spPr>
        </p:pic>
        <p:sp>
          <p:nvSpPr>
            <p:cNvPr id="14" name="Cloud 13">
              <a:extLst>
                <a:ext uri="{FF2B5EF4-FFF2-40B4-BE49-F238E27FC236}">
                  <a16:creationId xmlns:a16="http://schemas.microsoft.com/office/drawing/2014/main" id="{327A38D3-3A3F-3A41-ABB9-83BA92D3758A}"/>
                </a:ext>
              </a:extLst>
            </p:cNvPr>
            <p:cNvSpPr/>
            <p:nvPr/>
          </p:nvSpPr>
          <p:spPr>
            <a:xfrm>
              <a:off x="1527717" y="635619"/>
              <a:ext cx="2319454" cy="1449659"/>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ntent Placeholder 5">
            <a:extLst>
              <a:ext uri="{FF2B5EF4-FFF2-40B4-BE49-F238E27FC236}">
                <a16:creationId xmlns:a16="http://schemas.microsoft.com/office/drawing/2014/main" id="{44CD804D-D642-E94E-8365-BEE2C9FBCA61}"/>
              </a:ext>
            </a:extLst>
          </p:cNvPr>
          <p:cNvSpPr>
            <a:spLocks noGrp="1"/>
          </p:cNvSpPr>
          <p:nvPr>
            <p:ph idx="1"/>
          </p:nvPr>
        </p:nvSpPr>
        <p:spPr/>
        <p:txBody>
          <a:bodyPr/>
          <a:lstStyle/>
          <a:p>
            <a:endParaRPr lang="en-US"/>
          </a:p>
        </p:txBody>
      </p:sp>
      <p:grpSp>
        <p:nvGrpSpPr>
          <p:cNvPr id="9" name="Group 8">
            <a:extLst>
              <a:ext uri="{FF2B5EF4-FFF2-40B4-BE49-F238E27FC236}">
                <a16:creationId xmlns:a16="http://schemas.microsoft.com/office/drawing/2014/main" id="{C6326B2B-016F-9943-8499-EE645C5D6DE8}"/>
              </a:ext>
            </a:extLst>
          </p:cNvPr>
          <p:cNvGrpSpPr/>
          <p:nvPr/>
        </p:nvGrpSpPr>
        <p:grpSpPr>
          <a:xfrm>
            <a:off x="0" y="0"/>
            <a:ext cx="9144000" cy="6858000"/>
            <a:chOff x="0" y="0"/>
            <a:chExt cx="9144000" cy="6858000"/>
          </a:xfrm>
        </p:grpSpPr>
        <p:pic>
          <p:nvPicPr>
            <p:cNvPr id="7" name="Content Placeholder 4">
              <a:extLst>
                <a:ext uri="{FF2B5EF4-FFF2-40B4-BE49-F238E27FC236}">
                  <a16:creationId xmlns:a16="http://schemas.microsoft.com/office/drawing/2014/main" id="{2FE6AD5B-4CD0-5442-8C98-19727ECEDD8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0" y="0"/>
              <a:ext cx="9144000" cy="6858000"/>
            </a:xfrm>
            <a:prstGeom prst="rect">
              <a:avLst/>
            </a:prstGeom>
          </p:spPr>
        </p:pic>
        <p:pic>
          <p:nvPicPr>
            <p:cNvPr id="8" name="Picture 7" descr="A picture containing text, device, gauge, barometer&#10;&#10;Description automatically generated">
              <a:extLst>
                <a:ext uri="{FF2B5EF4-FFF2-40B4-BE49-F238E27FC236}">
                  <a16:creationId xmlns:a16="http://schemas.microsoft.com/office/drawing/2014/main" id="{D89FA9C6-5BF7-9C44-8710-835F916C32BF}"/>
                </a:ext>
              </a:extLst>
            </p:cNvPr>
            <p:cNvPicPr>
              <a:picLocks noChangeAspect="1"/>
            </p:cNvPicPr>
            <p:nvPr/>
          </p:nvPicPr>
          <p:blipFill>
            <a:blip r:embed="rId10"/>
            <a:stretch>
              <a:fillRect/>
            </a:stretch>
          </p:blipFill>
          <p:spPr>
            <a:xfrm>
              <a:off x="5758198" y="322683"/>
              <a:ext cx="2847444" cy="2688146"/>
            </a:xfrm>
            <a:prstGeom prst="rect">
              <a:avLst/>
            </a:prstGeom>
          </p:spPr>
        </p:pic>
      </p:grpSp>
      <p:sp>
        <p:nvSpPr>
          <p:cNvPr id="15" name="TextBox 14">
            <a:extLst>
              <a:ext uri="{FF2B5EF4-FFF2-40B4-BE49-F238E27FC236}">
                <a16:creationId xmlns:a16="http://schemas.microsoft.com/office/drawing/2014/main" id="{82585B2F-A81B-D54A-96FB-D402561459E6}"/>
              </a:ext>
            </a:extLst>
          </p:cNvPr>
          <p:cNvSpPr txBox="1"/>
          <p:nvPr/>
        </p:nvSpPr>
        <p:spPr>
          <a:xfrm>
            <a:off x="581381" y="969012"/>
            <a:ext cx="3496470" cy="523220"/>
          </a:xfrm>
          <a:prstGeom prst="rect">
            <a:avLst/>
          </a:prstGeom>
          <a:noFill/>
        </p:spPr>
        <p:txBody>
          <a:bodyPr wrap="none" rtlCol="0">
            <a:spAutoFit/>
          </a:bodyPr>
          <a:lstStyle/>
          <a:p>
            <a:r>
              <a:rPr lang="en-US" sz="2800" b="1" dirty="0">
                <a:solidFill>
                  <a:srgbClr val="FF0000"/>
                </a:solidFill>
                <a:latin typeface="Nirmala UI" panose="020B0502040204020203" pitchFamily="34" charset="0"/>
                <a:ea typeface="Nirmala UI" panose="020B0502040204020203" pitchFamily="34" charset="0"/>
                <a:cs typeface="Nirmala UI" panose="020B0502040204020203" pitchFamily="34" charset="0"/>
              </a:rPr>
              <a:t>Positive association</a:t>
            </a:r>
          </a:p>
        </p:txBody>
      </p:sp>
      <p:sp>
        <p:nvSpPr>
          <p:cNvPr id="16" name="TextBox 15">
            <a:extLst>
              <a:ext uri="{FF2B5EF4-FFF2-40B4-BE49-F238E27FC236}">
                <a16:creationId xmlns:a16="http://schemas.microsoft.com/office/drawing/2014/main" id="{0376933E-127E-3A46-BCD0-02092D95942F}"/>
              </a:ext>
            </a:extLst>
          </p:cNvPr>
          <p:cNvSpPr txBox="1"/>
          <p:nvPr/>
        </p:nvSpPr>
        <p:spPr>
          <a:xfrm>
            <a:off x="4888092" y="969012"/>
            <a:ext cx="3688830" cy="523220"/>
          </a:xfrm>
          <a:prstGeom prst="rect">
            <a:avLst/>
          </a:prstGeom>
          <a:noFill/>
        </p:spPr>
        <p:txBody>
          <a:bodyPr wrap="none" rtlCol="0">
            <a:spAutoFit/>
          </a:bodyPr>
          <a:lstStyle/>
          <a:p>
            <a:r>
              <a:rPr lang="en-US" sz="2800" b="1" dirty="0">
                <a:solidFill>
                  <a:srgbClr val="FF0000"/>
                </a:solidFill>
                <a:latin typeface="Nirmala UI" panose="020B0502040204020203" pitchFamily="34" charset="0"/>
                <a:ea typeface="Nirmala UI" panose="020B0502040204020203" pitchFamily="34" charset="0"/>
                <a:cs typeface="Nirmala UI" panose="020B0502040204020203" pitchFamily="34" charset="0"/>
              </a:rPr>
              <a:t>Negative association</a:t>
            </a:r>
          </a:p>
        </p:txBody>
      </p:sp>
      <p:pic>
        <p:nvPicPr>
          <p:cNvPr id="3" name="Video 2">
            <a:hlinkClick r:id="" action="ppaction://media"/>
            <a:extLst>
              <a:ext uri="{FF2B5EF4-FFF2-40B4-BE49-F238E27FC236}">
                <a16:creationId xmlns:a16="http://schemas.microsoft.com/office/drawing/2014/main" id="{8984DCB8-0190-FA4C-A61D-FCBEE6701DD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1"/>
          <a:stretch>
            <a:fillRect/>
          </a:stretch>
        </p:blipFill>
        <p:spPr>
          <a:xfrm>
            <a:off x="9554901" y="5143500"/>
            <a:ext cx="2286000" cy="1714500"/>
          </a:xfrm>
          <a:prstGeom prst="rect">
            <a:avLst/>
          </a:prstGeom>
        </p:spPr>
      </p:pic>
    </p:spTree>
    <p:custDataLst>
      <p:tags r:id="rId1"/>
    </p:custDataLst>
    <p:extLst>
      <p:ext uri="{BB962C8B-B14F-4D97-AF65-F5344CB8AC3E}">
        <p14:creationId xmlns:p14="http://schemas.microsoft.com/office/powerpoint/2010/main" val="2556414729"/>
      </p:ext>
    </p:extLst>
  </p:cSld>
  <p:clrMapOvr>
    <a:masterClrMapping/>
  </p:clrMapOvr>
  <mc:AlternateContent xmlns:mc="http://schemas.openxmlformats.org/markup-compatibility/2006">
    <mc:Choice xmlns:p14="http://schemas.microsoft.com/office/powerpoint/2010/main" Requires="p14">
      <p:transition spd="slow" p14:dur="2000" advTm="35124"/>
    </mc:Choice>
    <mc:Fallback>
      <p:transition spd="slow" advTm="3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6" presetClass="emph" presetSubtype="0" fill="hold" nodeType="withEffect">
                                  <p:stCondLst>
                                    <p:cond delay="0"/>
                                  </p:stCondLst>
                                  <p:childTnLst>
                                    <p:animScale>
                                      <p:cBhvr>
                                        <p:cTn id="8" dur="2000" fill="hold"/>
                                        <p:tgtEl>
                                          <p:spTgt spid="9"/>
                                        </p:tgtEl>
                                      </p:cBhvr>
                                      <p:by x="50000" y="50000"/>
                                    </p:animScale>
                                  </p:childTnLst>
                                </p:cTn>
                              </p:par>
                              <p:par>
                                <p:cTn id="9" presetID="0" presetClass="path" presetSubtype="0" fill="hold" nodeType="withEffect">
                                  <p:stCondLst>
                                    <p:cond delay="0"/>
                                  </p:stCondLst>
                                  <p:childTnLst>
                                    <p:animMotion origin="layout" path="M 0.01111 0 L 0.21736 0 " pathEditMode="relative" rAng="0" ptsTypes="AA">
                                      <p:cBhvr>
                                        <p:cTn id="10" dur="2000" fill="hold"/>
                                        <p:tgtEl>
                                          <p:spTgt spid="9"/>
                                        </p:tgtEl>
                                        <p:attrNameLst>
                                          <p:attrName>ppt_x</p:attrName>
                                          <p:attrName>ppt_y</p:attrName>
                                        </p:attrNameLst>
                                      </p:cBhvr>
                                      <p:rCtr x="10312" y="0"/>
                                    </p:animMotion>
                                  </p:childTnLst>
                                </p:cTn>
                              </p:par>
                              <p:par>
                                <p:cTn id="11" presetID="0" presetClass="path" presetSubtype="0" accel="50000" decel="50000" fill="hold" nodeType="withEffect">
                                  <p:stCondLst>
                                    <p:cond delay="0"/>
                                  </p:stCondLst>
                                  <p:childTnLst>
                                    <p:animMotion origin="layout" path="M 4.16667E-6 0 L -0.20365 0 " pathEditMode="relative" rAng="0" ptsTypes="AA">
                                      <p:cBhvr>
                                        <p:cTn id="12" dur="2000" fill="hold"/>
                                        <p:tgtEl>
                                          <p:spTgt spid="12"/>
                                        </p:tgtEl>
                                        <p:attrNameLst>
                                          <p:attrName>ppt_x</p:attrName>
                                          <p:attrName>ppt_y</p:attrName>
                                        </p:attrNameLst>
                                      </p:cBhvr>
                                      <p:rCtr x="-10191" y="0"/>
                                    </p:animMotion>
                                  </p:childTnLst>
                                </p:cTn>
                              </p:par>
                              <p:par>
                                <p:cTn id="13" presetID="6" presetClass="emph" presetSubtype="0" fill="hold" nodeType="withEffect">
                                  <p:stCondLst>
                                    <p:cond delay="0"/>
                                  </p:stCondLst>
                                  <p:childTnLst>
                                    <p:animScale>
                                      <p:cBhvr>
                                        <p:cTn id="14" dur="2000" fill="hold"/>
                                        <p:tgtEl>
                                          <p:spTgt spid="12"/>
                                        </p:tgtEl>
                                      </p:cBhvr>
                                      <p:by x="50000" y="50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1E6433-F261-AB45-8AB0-397878D0B57F}"/>
              </a:ext>
            </a:extLst>
          </p:cNvPr>
          <p:cNvSpPr>
            <a:spLocks noGrp="1"/>
          </p:cNvSpPr>
          <p:nvPr>
            <p:ph type="title"/>
          </p:nvPr>
        </p:nvSpPr>
        <p:spPr/>
        <p:txBody>
          <a:bodyPr/>
          <a:lstStyle/>
          <a:p>
            <a:r>
              <a:rPr lang="en-US" dirty="0"/>
              <a:t>Coming up...</a:t>
            </a:r>
          </a:p>
        </p:txBody>
      </p:sp>
      <p:sp>
        <p:nvSpPr>
          <p:cNvPr id="3" name="Content Placeholder 2">
            <a:extLst>
              <a:ext uri="{FF2B5EF4-FFF2-40B4-BE49-F238E27FC236}">
                <a16:creationId xmlns:a16="http://schemas.microsoft.com/office/drawing/2014/main" id="{9C17C43B-582D-5849-BD4D-BCF372311091}"/>
              </a:ext>
            </a:extLst>
          </p:cNvPr>
          <p:cNvSpPr>
            <a:spLocks noGrp="1"/>
          </p:cNvSpPr>
          <p:nvPr>
            <p:ph idx="1"/>
          </p:nvPr>
        </p:nvSpPr>
        <p:spPr/>
        <p:txBody>
          <a:bodyPr/>
          <a:lstStyle/>
          <a:p>
            <a:r>
              <a:rPr lang="en-US" dirty="0"/>
              <a:t>How do we specify a line to fit our data points?</a:t>
            </a:r>
          </a:p>
        </p:txBody>
      </p:sp>
      <p:pic>
        <p:nvPicPr>
          <p:cNvPr id="6" name="Video 5">
            <a:hlinkClick r:id="" action="ppaction://media"/>
            <a:extLst>
              <a:ext uri="{FF2B5EF4-FFF2-40B4-BE49-F238E27FC236}">
                <a16:creationId xmlns:a16="http://schemas.microsoft.com/office/drawing/2014/main" id="{B9FEE056-7180-6141-8D37-D96C1EFD02B7}"/>
              </a:ext>
            </a:extLst>
          </p:cNvPr>
          <p:cNvPicPr>
            <a:picLocks noChangeAspect="1"/>
          </p:cNvPicPr>
          <p:nvPr>
            <a:videoFile r:link="rId1"/>
            <p:extLst>
              <p:ext uri="{DAA4B4D4-6D71-4841-9C94-3DE7FCFB9230}">
                <p14:media xmlns:p14="http://schemas.microsoft.com/office/powerpoint/2010/main" r:embed="rId2">
                  <p14:trim st="1344.6784" end="1340.8838"/>
                </p14:media>
              </p:ext>
              <p:ext uri="{42D2F446-02D8-4167-A562-619A0277C38B}">
                <p15:isNarration xmlns:p15="http://schemas.microsoft.com/office/powerpoint/2012/main" val="1"/>
              </p:ext>
            </p:extLst>
          </p:nvPr>
        </p:nvPicPr>
        <p:blipFill rotWithShape="1">
          <a:blip r:embed="rId5">
            <a:lum bright="13000"/>
          </a:blip>
          <a:srcRect l="28504" t="369" r="5674" b="14822"/>
          <a:stretch/>
        </p:blipFill>
        <p:spPr>
          <a:xfrm>
            <a:off x="2801072" y="2845537"/>
            <a:ext cx="3310359" cy="3198949"/>
          </a:xfrm>
          <a:prstGeom prst="roundRect">
            <a:avLst/>
          </a:prstGeom>
        </p:spPr>
      </p:pic>
    </p:spTree>
    <p:extLst>
      <p:ext uri="{BB962C8B-B14F-4D97-AF65-F5344CB8AC3E}">
        <p14:creationId xmlns:p14="http://schemas.microsoft.com/office/powerpoint/2010/main" val="331698863"/>
      </p:ext>
    </p:extLst>
  </p:cSld>
  <p:clrMapOvr>
    <a:masterClrMapping/>
  </p:clrMapOvr>
  <mc:AlternateContent xmlns:mc="http://schemas.openxmlformats.org/markup-compatibility/2006">
    <mc:Choice xmlns:p14="http://schemas.microsoft.com/office/powerpoint/2010/main" Requires="p14">
      <p:transition spd="med" p14:dur="700" advTm="11629">
        <p:fade/>
      </p:transition>
    </mc:Choice>
    <mc:Fallback>
      <p:transition spd="med" advTm="11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2.2|2.9"/>
</p:tagLst>
</file>

<file path=ppt/tags/tag2.xml><?xml version="1.0" encoding="utf-8"?>
<p:tagLst xmlns:a="http://schemas.openxmlformats.org/drawingml/2006/main" xmlns:r="http://schemas.openxmlformats.org/officeDocument/2006/relationships" xmlns:p="http://schemas.openxmlformats.org/presentationml/2006/main">
  <p:tag name="TIMING" val="|30.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2523</TotalTime>
  <Words>445</Words>
  <Application>Microsoft Macintosh PowerPoint</Application>
  <PresentationFormat>On-screen Show (4:3)</PresentationFormat>
  <Paragraphs>29</Paragraphs>
  <Slides>9</Slides>
  <Notes>9</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Nirmala UI</vt:lpstr>
      <vt:lpstr>Office Theme</vt:lpstr>
      <vt:lpstr>Multiple Linear Regression</vt:lpstr>
      <vt:lpstr>Multiple Linear Regression</vt:lpstr>
      <vt:lpstr>PowerPoint Presentation</vt:lpstr>
      <vt:lpstr>PowerPoint Presentation</vt:lpstr>
      <vt:lpstr>PowerPoint Presentation</vt:lpstr>
      <vt:lpstr>PowerPoint Presentation</vt:lpstr>
      <vt:lpstr>PowerPoint Presentation</vt:lpstr>
      <vt:lpstr>PowerPoint Presentation</vt:lpstr>
      <vt:lpstr>Coming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Reid (staff)</dc:creator>
  <cp:lastModifiedBy>Andrew Reid (staff)</cp:lastModifiedBy>
  <cp:revision>216</cp:revision>
  <dcterms:created xsi:type="dcterms:W3CDTF">2022-01-25T14:30:34Z</dcterms:created>
  <dcterms:modified xsi:type="dcterms:W3CDTF">2022-02-03T14:34:42Z</dcterms:modified>
</cp:coreProperties>
</file>