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webextensions/webextension1.xml" ContentType="application/vnd.ms-office.webextension+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8" r:id="rId2"/>
    <p:sldId id="269" r:id="rId3"/>
    <p:sldId id="270" r:id="rId4"/>
    <p:sldId id="271" r:id="rId5"/>
    <p:sldId id="272" r:id="rId6"/>
    <p:sldId id="273" r:id="rId7"/>
    <p:sldId id="274" r:id="rId8"/>
    <p:sldId id="275" r:id="rId9"/>
    <p:sldId id="278" r:id="rId10"/>
    <p:sldId id="276" r:id="rId11"/>
    <p:sldId id="27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BF05"/>
    <a:srgbClr val="FFA201"/>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932"/>
  </p:normalViewPr>
  <p:slideViewPr>
    <p:cSldViewPr snapToGrid="0" snapToObjects="1">
      <p:cViewPr varScale="1">
        <p:scale>
          <a:sx n="110" d="100"/>
          <a:sy n="110" d="100"/>
        </p:scale>
        <p:origin x="2128" y="176"/>
      </p:cViewPr>
      <p:guideLst>
        <p:guide orient="horz" pos="2160"/>
        <p:guide pos="31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2B875-E179-8C48-98DB-6391859B2626}" type="datetimeFigureOut">
              <a:rPr lang="en-US" smtClean="0"/>
              <a:t>2/3/22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D23D9-D611-A546-BE76-CCE49C7EB823}" type="slidenum">
              <a:rPr lang="en-US" smtClean="0"/>
              <a:t>‹#›</a:t>
            </a:fld>
            <a:endParaRPr lang="en-US"/>
          </a:p>
        </p:txBody>
      </p:sp>
    </p:spTree>
    <p:extLst>
      <p:ext uri="{BB962C8B-B14F-4D97-AF65-F5344CB8AC3E}">
        <p14:creationId xmlns:p14="http://schemas.microsoft.com/office/powerpoint/2010/main" val="276940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we will look a bit closer at the line equation, which is the basis for linear regression modelling. We will use this equation to find the line that best approximates the relationship between our two variables.</a:t>
            </a:r>
          </a:p>
        </p:txBody>
      </p:sp>
      <p:sp>
        <p:nvSpPr>
          <p:cNvPr id="4" name="Slide Number Placeholder 3"/>
          <p:cNvSpPr>
            <a:spLocks noGrp="1"/>
          </p:cNvSpPr>
          <p:nvPr>
            <p:ph type="sldNum" sz="quarter" idx="5"/>
          </p:nvPr>
        </p:nvSpPr>
        <p:spPr/>
        <p:txBody>
          <a:bodyPr/>
          <a:lstStyle/>
          <a:p>
            <a:fld id="{F41D23D9-D611-A546-BE76-CCE49C7EB823}" type="slidenum">
              <a:rPr lang="en-US" smtClean="0"/>
              <a:t>1</a:t>
            </a:fld>
            <a:endParaRPr lang="en-US"/>
          </a:p>
        </p:txBody>
      </p:sp>
    </p:spTree>
    <p:extLst>
      <p:ext uri="{BB962C8B-B14F-4D97-AF65-F5344CB8AC3E}">
        <p14:creationId xmlns:p14="http://schemas.microsoft.com/office/powerpoint/2010/main" val="1276752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that’s pretty </a:t>
            </a:r>
            <a:r>
              <a:rPr lang="en-US" dirty="0" err="1"/>
              <a:t>mathy</a:t>
            </a:r>
            <a:r>
              <a:rPr lang="en-US" dirty="0"/>
              <a:t>. </a:t>
            </a:r>
          </a:p>
          <a:p>
            <a:endParaRPr lang="en-US" dirty="0"/>
          </a:p>
          <a:p>
            <a:r>
              <a:rPr lang="en-US" dirty="0"/>
              <a:t>We can get a better intuition for how these symbols represent our model with a plot.</a:t>
            </a:r>
          </a:p>
          <a:p>
            <a:endParaRPr lang="en-US" dirty="0"/>
          </a:p>
          <a:p>
            <a:r>
              <a:rPr lang="en-US" dirty="0"/>
              <a:t>Going back again to our rainfall example: suppose we wake up and observe that the sky has 50% cloud cover (X). Since we’ve already fit a linear model, shown here as the red line, we can use this to predict how much rain there will be: Y hat equals 3 mm.</a:t>
            </a:r>
          </a:p>
          <a:p>
            <a:endParaRPr lang="en-US" dirty="0"/>
          </a:p>
          <a:p>
            <a:r>
              <a:rPr lang="en-US" dirty="0"/>
              <a:t>At the end of the day, however, it turns out there was 7.2 mm of rain. This is our observed value, hatless Y.</a:t>
            </a:r>
          </a:p>
          <a:p>
            <a:endParaRPr lang="en-US" dirty="0"/>
          </a:p>
          <a:p>
            <a:r>
              <a:rPr lang="en-US" dirty="0"/>
              <a:t>The error of our model can be determined by slightly rearranging the equation at top: Y minus Y hat equals 4.2 mm.</a:t>
            </a:r>
          </a:p>
          <a:p>
            <a:endParaRPr lang="en-US" dirty="0"/>
          </a:p>
          <a:p>
            <a:r>
              <a:rPr lang="en-US" dirty="0"/>
              <a:t>The same procedure can be repeated for other data points, such as this one, where the error is a negative value (since the model overestimated the rainfall by 3.9 mm)</a:t>
            </a:r>
          </a:p>
        </p:txBody>
      </p:sp>
      <p:sp>
        <p:nvSpPr>
          <p:cNvPr id="4" name="Slide Number Placeholder 3"/>
          <p:cNvSpPr>
            <a:spLocks noGrp="1"/>
          </p:cNvSpPr>
          <p:nvPr>
            <p:ph type="sldNum" sz="quarter" idx="5"/>
          </p:nvPr>
        </p:nvSpPr>
        <p:spPr/>
        <p:txBody>
          <a:bodyPr/>
          <a:lstStyle/>
          <a:p>
            <a:fld id="{F41D23D9-D611-A546-BE76-CCE49C7EB823}" type="slidenum">
              <a:rPr lang="en-US" smtClean="0"/>
              <a:t>10</a:t>
            </a:fld>
            <a:endParaRPr lang="en-US"/>
          </a:p>
        </p:txBody>
      </p:sp>
    </p:spTree>
    <p:extLst>
      <p:ext uri="{BB962C8B-B14F-4D97-AF65-F5344CB8AC3E}">
        <p14:creationId xmlns:p14="http://schemas.microsoft.com/office/powerpoint/2010/main" val="2223219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you’re still with me!</a:t>
            </a:r>
          </a:p>
          <a:p>
            <a:endParaRPr lang="en-US" dirty="0"/>
          </a:p>
          <a:p>
            <a:r>
              <a:rPr lang="en-US" dirty="0"/>
              <a:t>In the next short video, we will find out how to use the model error, epsilon, to figure out what the best linear parameters are to fit our observations.</a:t>
            </a:r>
          </a:p>
        </p:txBody>
      </p:sp>
      <p:sp>
        <p:nvSpPr>
          <p:cNvPr id="4" name="Slide Number Placeholder 3"/>
          <p:cNvSpPr>
            <a:spLocks noGrp="1"/>
          </p:cNvSpPr>
          <p:nvPr>
            <p:ph type="sldNum" sz="quarter" idx="5"/>
          </p:nvPr>
        </p:nvSpPr>
        <p:spPr/>
        <p:txBody>
          <a:bodyPr/>
          <a:lstStyle/>
          <a:p>
            <a:fld id="{F41D23D9-D611-A546-BE76-CCE49C7EB823}" type="slidenum">
              <a:rPr lang="en-US" smtClean="0"/>
              <a:t>11</a:t>
            </a:fld>
            <a:endParaRPr lang="en-US"/>
          </a:p>
        </p:txBody>
      </p:sp>
    </p:spTree>
    <p:extLst>
      <p:ext uri="{BB962C8B-B14F-4D97-AF65-F5344CB8AC3E}">
        <p14:creationId xmlns:p14="http://schemas.microsoft.com/office/powerpoint/2010/main" val="233068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simple equation of a line in 2D space.</a:t>
            </a:r>
          </a:p>
        </p:txBody>
      </p:sp>
      <p:sp>
        <p:nvSpPr>
          <p:cNvPr id="4" name="Slide Number Placeholder 3"/>
          <p:cNvSpPr>
            <a:spLocks noGrp="1"/>
          </p:cNvSpPr>
          <p:nvPr>
            <p:ph type="sldNum" sz="quarter" idx="5"/>
          </p:nvPr>
        </p:nvSpPr>
        <p:spPr/>
        <p:txBody>
          <a:bodyPr/>
          <a:lstStyle/>
          <a:p>
            <a:fld id="{F41D23D9-D611-A546-BE76-CCE49C7EB823}" type="slidenum">
              <a:rPr lang="en-US" smtClean="0"/>
              <a:t>2</a:t>
            </a:fld>
            <a:endParaRPr lang="en-US"/>
          </a:p>
        </p:txBody>
      </p:sp>
    </p:spTree>
    <p:extLst>
      <p:ext uri="{BB962C8B-B14F-4D97-AF65-F5344CB8AC3E}">
        <p14:creationId xmlns:p14="http://schemas.microsoft.com/office/powerpoint/2010/main" val="317258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comprised of two variables, typically called X and Y</a:t>
            </a:r>
          </a:p>
        </p:txBody>
      </p:sp>
      <p:sp>
        <p:nvSpPr>
          <p:cNvPr id="4" name="Slide Number Placeholder 3"/>
          <p:cNvSpPr>
            <a:spLocks noGrp="1"/>
          </p:cNvSpPr>
          <p:nvPr>
            <p:ph type="sldNum" sz="quarter" idx="5"/>
          </p:nvPr>
        </p:nvSpPr>
        <p:spPr/>
        <p:txBody>
          <a:bodyPr/>
          <a:lstStyle/>
          <a:p>
            <a:fld id="{F41D23D9-D611-A546-BE76-CCE49C7EB823}" type="slidenum">
              <a:rPr lang="en-US" smtClean="0"/>
              <a:t>3</a:t>
            </a:fld>
            <a:endParaRPr lang="en-US"/>
          </a:p>
        </p:txBody>
      </p:sp>
    </p:spTree>
    <p:extLst>
      <p:ext uri="{BB962C8B-B14F-4D97-AF65-F5344CB8AC3E}">
        <p14:creationId xmlns:p14="http://schemas.microsoft.com/office/powerpoint/2010/main" val="61283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two parameters, which determine the slope (A) and the Y-intercept (B) of the line</a:t>
            </a:r>
          </a:p>
        </p:txBody>
      </p:sp>
      <p:sp>
        <p:nvSpPr>
          <p:cNvPr id="4" name="Slide Number Placeholder 3"/>
          <p:cNvSpPr>
            <a:spLocks noGrp="1"/>
          </p:cNvSpPr>
          <p:nvPr>
            <p:ph type="sldNum" sz="quarter" idx="5"/>
          </p:nvPr>
        </p:nvSpPr>
        <p:spPr/>
        <p:txBody>
          <a:bodyPr/>
          <a:lstStyle/>
          <a:p>
            <a:fld id="{F41D23D9-D611-A546-BE76-CCE49C7EB823}" type="slidenum">
              <a:rPr lang="en-US" smtClean="0"/>
              <a:t>4</a:t>
            </a:fld>
            <a:endParaRPr lang="en-US"/>
          </a:p>
        </p:txBody>
      </p:sp>
    </p:spTree>
    <p:extLst>
      <p:ext uri="{BB962C8B-B14F-4D97-AF65-F5344CB8AC3E}">
        <p14:creationId xmlns:p14="http://schemas.microsoft.com/office/powerpoint/2010/main" val="39484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D23D9-D611-A546-BE76-CCE49C7EB823}" type="slidenum">
              <a:rPr lang="en-US" smtClean="0"/>
              <a:t>5</a:t>
            </a:fld>
            <a:endParaRPr lang="en-US"/>
          </a:p>
        </p:txBody>
      </p:sp>
    </p:spTree>
    <p:extLst>
      <p:ext uri="{BB962C8B-B14F-4D97-AF65-F5344CB8AC3E}">
        <p14:creationId xmlns:p14="http://schemas.microsoft.com/office/powerpoint/2010/main" val="206026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interactive plot allows us to explore how the A and B parameters influence the position and slope of the line.</a:t>
            </a:r>
          </a:p>
          <a:p>
            <a:endParaRPr lang="en-US" dirty="0"/>
          </a:p>
          <a:p>
            <a:r>
              <a:rPr lang="en-US" dirty="0"/>
              <a:t>In particular, positive slopes increase from left to right, while negative slopes decrease. You can experiment with this plot yourself later in this module.</a:t>
            </a:r>
          </a:p>
        </p:txBody>
      </p:sp>
      <p:sp>
        <p:nvSpPr>
          <p:cNvPr id="4" name="Slide Number Placeholder 3"/>
          <p:cNvSpPr>
            <a:spLocks noGrp="1"/>
          </p:cNvSpPr>
          <p:nvPr>
            <p:ph type="sldNum" sz="quarter" idx="5"/>
          </p:nvPr>
        </p:nvSpPr>
        <p:spPr/>
        <p:txBody>
          <a:bodyPr/>
          <a:lstStyle/>
          <a:p>
            <a:fld id="{F41D23D9-D611-A546-BE76-CCE49C7EB823}" type="slidenum">
              <a:rPr lang="en-US" smtClean="0"/>
              <a:t>6</a:t>
            </a:fld>
            <a:endParaRPr lang="en-US"/>
          </a:p>
        </p:txBody>
      </p:sp>
    </p:spTree>
    <p:extLst>
      <p:ext uri="{BB962C8B-B14F-4D97-AF65-F5344CB8AC3E}">
        <p14:creationId xmlns:p14="http://schemas.microsoft.com/office/powerpoint/2010/main" val="103850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our rainfall example.</a:t>
            </a:r>
          </a:p>
          <a:p>
            <a:endParaRPr lang="en-US" dirty="0"/>
          </a:p>
          <a:p>
            <a:r>
              <a:rPr lang="en-US" dirty="0"/>
              <a:t>It’s important to understand that X and Y are simply symbols for any variables we are interested in investigating.</a:t>
            </a:r>
          </a:p>
          <a:p>
            <a:endParaRPr lang="en-US" dirty="0"/>
          </a:p>
          <a:p>
            <a:r>
              <a:rPr lang="en-US" dirty="0"/>
              <a:t>For this example, X represents cloud cover (as a percentage of maximum), and Y represents rainfall (in mm).</a:t>
            </a:r>
          </a:p>
          <a:p>
            <a:endParaRPr lang="en-US" dirty="0"/>
          </a:p>
          <a:p>
            <a:r>
              <a:rPr lang="en-US" dirty="0"/>
              <a:t>We could just as easily use icons to </a:t>
            </a:r>
            <a:r>
              <a:rPr lang="en-US" dirty="0" err="1"/>
              <a:t>symbolise</a:t>
            </a:r>
            <a:r>
              <a:rPr lang="en-US" dirty="0"/>
              <a:t> these relationships.</a:t>
            </a:r>
          </a:p>
          <a:p>
            <a:endParaRPr lang="en-US" dirty="0"/>
          </a:p>
          <a:p>
            <a:r>
              <a:rPr lang="en-US" dirty="0"/>
              <a:t>The line we’ve fit to our rainfall data is explained by two parameters: </a:t>
            </a:r>
          </a:p>
          <a:p>
            <a:endParaRPr lang="en-US" dirty="0"/>
          </a:p>
          <a:p>
            <a:r>
              <a:rPr lang="en-US" dirty="0"/>
              <a:t>* A slope of 0.1 (meaning an increase in 0.1 mm of rainfall for every percentage increase in cloud cover)</a:t>
            </a:r>
          </a:p>
          <a:p>
            <a:r>
              <a:rPr lang="en-US" dirty="0"/>
              <a:t>* An intercept of -1.5, which determines the vertical position of the line (in the center of the data points)</a:t>
            </a:r>
          </a:p>
        </p:txBody>
      </p:sp>
      <p:sp>
        <p:nvSpPr>
          <p:cNvPr id="4" name="Slide Number Placeholder 3"/>
          <p:cNvSpPr>
            <a:spLocks noGrp="1"/>
          </p:cNvSpPr>
          <p:nvPr>
            <p:ph type="sldNum" sz="quarter" idx="5"/>
          </p:nvPr>
        </p:nvSpPr>
        <p:spPr/>
        <p:txBody>
          <a:bodyPr/>
          <a:lstStyle/>
          <a:p>
            <a:fld id="{F41D23D9-D611-A546-BE76-CCE49C7EB823}" type="slidenum">
              <a:rPr lang="en-US" smtClean="0"/>
              <a:t>7</a:t>
            </a:fld>
            <a:endParaRPr lang="en-US"/>
          </a:p>
        </p:txBody>
      </p:sp>
    </p:spTree>
    <p:extLst>
      <p:ext uri="{BB962C8B-B14F-4D97-AF65-F5344CB8AC3E}">
        <p14:creationId xmlns:p14="http://schemas.microsoft.com/office/powerpoint/2010/main" val="240703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linear models in statistics, the variables and parameters have slightly different symbols – but this does not change the equation!</a:t>
            </a:r>
          </a:p>
          <a:p>
            <a:endParaRPr lang="en-US" dirty="0"/>
          </a:p>
          <a:p>
            <a:r>
              <a:rPr lang="en-US" dirty="0"/>
              <a:t>Usually, the two terms are switched such that the intercept comes first.</a:t>
            </a:r>
          </a:p>
          <a:p>
            <a:endParaRPr lang="en-US" dirty="0"/>
          </a:p>
          <a:p>
            <a:r>
              <a:rPr lang="en-US" dirty="0"/>
              <a:t>The A and B parameters become beta 1 and beta 0, respectively. This becomes more useful later, when we scale things up to more than one X variable!</a:t>
            </a:r>
          </a:p>
          <a:p>
            <a:endParaRPr lang="en-US" dirty="0"/>
          </a:p>
          <a:p>
            <a:r>
              <a:rPr lang="en-US" dirty="0"/>
              <a:t>Finally, when we refer to a model that is attempting to predict the Y variable from the X one, we put a hat on the Y, like so.</a:t>
            </a:r>
          </a:p>
          <a:p>
            <a:endParaRPr lang="en-US" dirty="0"/>
          </a:p>
          <a:p>
            <a:r>
              <a:rPr lang="en-US" dirty="0"/>
              <a:t>It’ worth noting here that our Y variable is called the outcome or criterion variable, and our X is called the predictor variable.</a:t>
            </a:r>
          </a:p>
          <a:p>
            <a:endParaRPr lang="en-US" dirty="0"/>
          </a:p>
        </p:txBody>
      </p:sp>
      <p:sp>
        <p:nvSpPr>
          <p:cNvPr id="4" name="Slide Number Placeholder 3"/>
          <p:cNvSpPr>
            <a:spLocks noGrp="1"/>
          </p:cNvSpPr>
          <p:nvPr>
            <p:ph type="sldNum" sz="quarter" idx="5"/>
          </p:nvPr>
        </p:nvSpPr>
        <p:spPr/>
        <p:txBody>
          <a:bodyPr/>
          <a:lstStyle/>
          <a:p>
            <a:fld id="{F41D23D9-D611-A546-BE76-CCE49C7EB823}" type="slidenum">
              <a:rPr lang="en-US" smtClean="0"/>
              <a:t>8</a:t>
            </a:fld>
            <a:endParaRPr lang="en-US"/>
          </a:p>
        </p:txBody>
      </p:sp>
    </p:spTree>
    <p:extLst>
      <p:ext uri="{BB962C8B-B14F-4D97-AF65-F5344CB8AC3E}">
        <p14:creationId xmlns:p14="http://schemas.microsoft.com/office/powerpoint/2010/main" val="324032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linear model can also be expressed with respect to the observed values, Y (without its little hat).</a:t>
            </a:r>
          </a:p>
          <a:p>
            <a:endParaRPr lang="en-US" dirty="0"/>
          </a:p>
          <a:p>
            <a:r>
              <a:rPr lang="en-US" dirty="0"/>
              <a:t>In this case, we represent the variation of data points from the predicted values as the model error, or epsilon.</a:t>
            </a:r>
          </a:p>
          <a:p>
            <a:endParaRPr lang="en-US" dirty="0"/>
          </a:p>
          <a:p>
            <a:r>
              <a:rPr lang="en-US" dirty="0"/>
              <a:t>Another way to write this is that the observed (hatless) Y values are the sum of the predicted values and the model error.</a:t>
            </a:r>
          </a:p>
        </p:txBody>
      </p:sp>
      <p:sp>
        <p:nvSpPr>
          <p:cNvPr id="4" name="Slide Number Placeholder 3"/>
          <p:cNvSpPr>
            <a:spLocks noGrp="1"/>
          </p:cNvSpPr>
          <p:nvPr>
            <p:ph type="sldNum" sz="quarter" idx="5"/>
          </p:nvPr>
        </p:nvSpPr>
        <p:spPr/>
        <p:txBody>
          <a:bodyPr/>
          <a:lstStyle/>
          <a:p>
            <a:fld id="{F41D23D9-D611-A546-BE76-CCE49C7EB823}" type="slidenum">
              <a:rPr lang="en-US" smtClean="0"/>
              <a:t>9</a:t>
            </a:fld>
            <a:endParaRPr lang="en-US"/>
          </a:p>
        </p:txBody>
      </p:sp>
    </p:spTree>
    <p:extLst>
      <p:ext uri="{BB962C8B-B14F-4D97-AF65-F5344CB8AC3E}">
        <p14:creationId xmlns:p14="http://schemas.microsoft.com/office/powerpoint/2010/main" val="4182647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4176"/>
            <a:ext cx="7772400" cy="2387600"/>
          </a:xfrm>
        </p:spPr>
        <p:txBody>
          <a:bodyPr anchor="b"/>
          <a:lstStyle>
            <a:lvl1pPr algn="ctr">
              <a:defRPr sz="6000">
                <a:solidFill>
                  <a:srgbClr val="002060"/>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43000" y="4457699"/>
            <a:ext cx="6858000" cy="1277937"/>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2/3/22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pic>
        <p:nvPicPr>
          <p:cNvPr id="8" name="Picture 7">
            <a:extLst>
              <a:ext uri="{FF2B5EF4-FFF2-40B4-BE49-F238E27FC236}">
                <a16:creationId xmlns:a16="http://schemas.microsoft.com/office/drawing/2014/main" id="{AC1708D4-76FA-944D-9EF2-0020E865632E}"/>
              </a:ext>
            </a:extLst>
          </p:cNvPr>
          <p:cNvPicPr>
            <a:picLocks noChangeAspect="1"/>
          </p:cNvPicPr>
          <p:nvPr userDrawn="1"/>
        </p:nvPicPr>
        <p:blipFill>
          <a:blip r:embed="rId2"/>
          <a:stretch>
            <a:fillRect/>
          </a:stretch>
        </p:blipFill>
        <p:spPr>
          <a:xfrm>
            <a:off x="0" y="0"/>
            <a:ext cx="3732645" cy="1379456"/>
          </a:xfrm>
          <a:prstGeom prst="rect">
            <a:avLst/>
          </a:prstGeom>
        </p:spPr>
      </p:pic>
    </p:spTree>
    <p:extLst>
      <p:ext uri="{BB962C8B-B14F-4D97-AF65-F5344CB8AC3E}">
        <p14:creationId xmlns:p14="http://schemas.microsoft.com/office/powerpoint/2010/main" val="122042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2/3/22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283810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2/3/22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428433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2/3/22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277834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2/3/22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310701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2/3/22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189731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2/3/22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263543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2/3/22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405721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2/3/22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293977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2/3/22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118447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2/3/22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290561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Nirmala UI" panose="020B0502040204020203" pitchFamily="34" charset="0"/>
                <a:ea typeface="Nirmala UI" panose="020B0502040204020203" pitchFamily="34" charset="0"/>
                <a:cs typeface="Nirmala UI" panose="020B0502040204020203" pitchFamily="34" charset="0"/>
              </a:defRPr>
            </a:lvl1pPr>
          </a:lstStyle>
          <a:p>
            <a:fld id="{C424EF5E-D409-3142-BD11-BCC605165FE3}" type="datetimeFigureOut">
              <a:rPr lang="en-US" smtClean="0"/>
              <a:pPr/>
              <a:t>2/3/22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Nirmala UI" panose="020B0502040204020203" pitchFamily="34" charset="0"/>
                <a:ea typeface="Nirmala UI" panose="020B0502040204020203" pitchFamily="34" charset="0"/>
                <a:cs typeface="Nirmala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Nirmala UI" panose="020B0502040204020203" pitchFamily="34" charset="0"/>
                <a:ea typeface="Nirmala UI" panose="020B0502040204020203" pitchFamily="34" charset="0"/>
                <a:cs typeface="Nirmala UI" panose="020B0502040204020203" pitchFamily="34" charset="0"/>
              </a:defRPr>
            </a:lvl1pPr>
          </a:lstStyle>
          <a:p>
            <a:fld id="{9F18372B-A85C-2341-B6E9-1AB3A52498B0}" type="slidenum">
              <a:rPr lang="en-US" smtClean="0"/>
              <a:pPr/>
              <a:t>‹#›</a:t>
            </a:fld>
            <a:endParaRPr lang="en-US"/>
          </a:p>
        </p:txBody>
      </p:sp>
    </p:spTree>
    <p:extLst>
      <p:ext uri="{BB962C8B-B14F-4D97-AF65-F5344CB8AC3E}">
        <p14:creationId xmlns:p14="http://schemas.microsoft.com/office/powerpoint/2010/main" val="3802854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rgbClr val="002060"/>
          </a:solidFill>
          <a:latin typeface="Nirmala UI" panose="020B0604020202020204" pitchFamily="34" charset="0"/>
          <a:ea typeface="+mj-ea"/>
          <a:cs typeface="Nirmala UI"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Nirmala UI" panose="020B0502040204020203" pitchFamily="34" charset="0"/>
          <a:ea typeface="Nirmala UI" panose="020B0502040204020203" pitchFamily="34" charset="0"/>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Nirmala UI" panose="020B0502040204020203" pitchFamily="34" charset="0"/>
          <a:ea typeface="Nirmala UI" panose="020B0502040204020203" pitchFamily="34" charset="0"/>
          <a:cs typeface="Nirmala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Nirmala UI" panose="020B0502040204020203" pitchFamily="34" charset="0"/>
          <a:ea typeface="Nirmala UI" panose="020B0502040204020203" pitchFamily="34" charset="0"/>
          <a:cs typeface="Nirmala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Nirmala UI" panose="020B0502040204020203" pitchFamily="34" charset="0"/>
          <a:ea typeface="Nirmala UI" panose="020B0502040204020203" pitchFamily="34" charset="0"/>
          <a:cs typeface="Nirmala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Nirmala UI" panose="020B0502040204020203" pitchFamily="34" charset="0"/>
          <a:ea typeface="Nirmala UI" panose="020B0502040204020203" pitchFamily="34" charset="0"/>
          <a:cs typeface="Nirmala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15.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16.svg"/><Relationship Id="rId9" Type="http://schemas.openxmlformats.org/officeDocument/2006/relationships/image" Target="../media/image47.pn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11/relationships/webextension" Target="../webextensions/webextension1.xml"/></Relationships>
</file>

<file path=ppt/slides/_rels/slide7.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0.svg"/><Relationship Id="rId18" Type="http://schemas.openxmlformats.org/officeDocument/2006/relationships/image" Target="../media/image14.svg"/><Relationship Id="rId3" Type="http://schemas.openxmlformats.org/officeDocument/2006/relationships/image" Target="../media/image3.png"/><Relationship Id="rId7" Type="http://schemas.openxmlformats.org/officeDocument/2006/relationships/image" Target="../media/image180.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7.xml"/><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8.sv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4.svg"/><Relationship Id="rId9" Type="http://schemas.openxmlformats.org/officeDocument/2006/relationships/image" Target="../media/image20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5.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2.png"/><Relationship Id="rId5" Type="http://schemas.openxmlformats.org/officeDocument/2006/relationships/image" Target="../media/image38.png"/><Relationship Id="rId15" Type="http://schemas.openxmlformats.org/officeDocument/2006/relationships/image" Target="../media/image42.png"/><Relationship Id="rId10" Type="http://schemas.openxmlformats.org/officeDocument/2006/relationships/image" Target="../media/image300.png"/><Relationship Id="rId4" Type="http://schemas.openxmlformats.org/officeDocument/2006/relationships/image" Target="../media/image31.png"/><Relationship Id="rId9" Type="http://schemas.openxmlformats.org/officeDocument/2006/relationships/image" Target="../media/image4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A686-2BC6-9143-8D24-95FC1C199A23}"/>
              </a:ext>
            </a:extLst>
          </p:cNvPr>
          <p:cNvSpPr>
            <a:spLocks noGrp="1"/>
          </p:cNvSpPr>
          <p:nvPr>
            <p:ph type="ctrTitle"/>
          </p:nvPr>
        </p:nvSpPr>
        <p:spPr/>
        <p:txBody>
          <a:bodyPr/>
          <a:lstStyle/>
          <a:p>
            <a:r>
              <a:rPr lang="en-US" dirty="0">
                <a:solidFill>
                  <a:srgbClr val="002060"/>
                </a:solidFill>
              </a:rPr>
              <a:t>Multiple Linear Regression</a:t>
            </a:r>
          </a:p>
        </p:txBody>
      </p:sp>
      <p:sp>
        <p:nvSpPr>
          <p:cNvPr id="3" name="Subtitle 2">
            <a:extLst>
              <a:ext uri="{FF2B5EF4-FFF2-40B4-BE49-F238E27FC236}">
                <a16:creationId xmlns:a16="http://schemas.microsoft.com/office/drawing/2014/main" id="{341083C4-A954-374F-902F-120A27E08679}"/>
              </a:ext>
            </a:extLst>
          </p:cNvPr>
          <p:cNvSpPr>
            <a:spLocks noGrp="1"/>
          </p:cNvSpPr>
          <p:nvPr>
            <p:ph type="subTitle" idx="1"/>
          </p:nvPr>
        </p:nvSpPr>
        <p:spPr/>
        <p:txBody>
          <a:bodyPr/>
          <a:lstStyle/>
          <a:p>
            <a:r>
              <a:rPr lang="en-US" dirty="0"/>
              <a:t>Part 2: The line equation</a:t>
            </a:r>
          </a:p>
        </p:txBody>
      </p:sp>
    </p:spTree>
    <p:extLst>
      <p:ext uri="{BB962C8B-B14F-4D97-AF65-F5344CB8AC3E}">
        <p14:creationId xmlns:p14="http://schemas.microsoft.com/office/powerpoint/2010/main" val="269857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52AFD6B-5912-894F-AD70-DD2198C475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2372" y="1384098"/>
            <a:ext cx="7159256" cy="5369442"/>
          </a:xfrm>
          <a:prstGeom prst="rect">
            <a:avLst/>
          </a:prstGeom>
        </p:spPr>
      </p:pic>
      <p:cxnSp>
        <p:nvCxnSpPr>
          <p:cNvPr id="25" name="Straight Connector 24">
            <a:extLst>
              <a:ext uri="{FF2B5EF4-FFF2-40B4-BE49-F238E27FC236}">
                <a16:creationId xmlns:a16="http://schemas.microsoft.com/office/drawing/2014/main" id="{31C48B47-65D9-8E40-A063-D40FDFA3B5F6}"/>
              </a:ext>
            </a:extLst>
          </p:cNvPr>
          <p:cNvCxnSpPr/>
          <p:nvPr/>
        </p:nvCxnSpPr>
        <p:spPr>
          <a:xfrm flipV="1">
            <a:off x="4683642" y="3890423"/>
            <a:ext cx="0" cy="1074298"/>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EB7573-A054-5442-9CFB-A66C32E6CB91}"/>
              </a:ext>
            </a:extLst>
          </p:cNvPr>
          <p:cNvCxnSpPr/>
          <p:nvPr/>
        </p:nvCxnSpPr>
        <p:spPr>
          <a:xfrm flipV="1">
            <a:off x="4683642" y="5081954"/>
            <a:ext cx="0" cy="107429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41E6433-F261-AB45-8AB0-397878D0B57F}"/>
              </a:ext>
            </a:extLst>
          </p:cNvPr>
          <p:cNvSpPr>
            <a:spLocks noGrp="1"/>
          </p:cNvSpPr>
          <p:nvPr>
            <p:ph type="title"/>
          </p:nvPr>
        </p:nvSpPr>
        <p:spPr/>
        <p:txBody>
          <a:bodyPr/>
          <a:lstStyle/>
          <a:p>
            <a:r>
              <a:rPr lang="en-US" dirty="0"/>
              <a:t>The linear model</a:t>
            </a:r>
          </a:p>
        </p:txBody>
      </p:sp>
      <p:cxnSp>
        <p:nvCxnSpPr>
          <p:cNvPr id="9" name="Straight Connector 8">
            <a:extLst>
              <a:ext uri="{FF2B5EF4-FFF2-40B4-BE49-F238E27FC236}">
                <a16:creationId xmlns:a16="http://schemas.microsoft.com/office/drawing/2014/main" id="{661A16D6-5CDC-934E-8FA2-48A7432498EB}"/>
              </a:ext>
            </a:extLst>
          </p:cNvPr>
          <p:cNvCxnSpPr>
            <a:cxnSpLocks/>
          </p:cNvCxnSpPr>
          <p:nvPr/>
        </p:nvCxnSpPr>
        <p:spPr>
          <a:xfrm flipV="1">
            <a:off x="2838893" y="3429000"/>
            <a:ext cx="4657060" cy="27272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CA6CCE-961D-C84B-AE19-DDE464065015}"/>
                  </a:ext>
                </a:extLst>
              </p:cNvPr>
              <p:cNvSpPr txBox="1"/>
              <p:nvPr/>
            </p:nvSpPr>
            <p:spPr>
              <a:xfrm>
                <a:off x="5339497" y="1229024"/>
                <a:ext cx="3357714" cy="92333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50"/>
                          </a:solidFill>
                          <a:latin typeface="Cambria Math" panose="02040503050406030204" pitchFamily="18" charset="0"/>
                        </a:rPr>
                        <m:t>𝑦</m:t>
                      </m:r>
                      <m:r>
                        <a:rPr lang="en-GB" sz="6000" b="0" i="1" smtClean="0">
                          <a:solidFill>
                            <a:schemeClr val="tx1"/>
                          </a:solidFill>
                          <a:latin typeface="Cambria Math" panose="02040503050406030204" pitchFamily="18" charset="0"/>
                        </a:rPr>
                        <m:t>=</m:t>
                      </m:r>
                      <m:acc>
                        <m:accPr>
                          <m:chr m:val="̂"/>
                          <m:ctrlPr>
                            <a:rPr lang="en-GB" sz="6000" b="0" i="1" smtClean="0">
                              <a:solidFill>
                                <a:srgbClr val="FF0000"/>
                              </a:solidFill>
                              <a:latin typeface="Cambria Math" panose="02040503050406030204" pitchFamily="18" charset="0"/>
                            </a:rPr>
                          </m:ctrlPr>
                        </m:accPr>
                        <m:e>
                          <m:r>
                            <a:rPr lang="en-GB" sz="6000" i="1">
                              <a:solidFill>
                                <a:srgbClr val="FF0000"/>
                              </a:solidFill>
                              <a:latin typeface="Cambria Math" panose="02040503050406030204" pitchFamily="18" charset="0"/>
                            </a:rPr>
                            <m:t>𝑦</m:t>
                          </m:r>
                        </m:e>
                      </m:acc>
                      <m:r>
                        <a:rPr lang="en-GB" sz="6000" b="0" i="1" smtClean="0">
                          <a:solidFill>
                            <a:schemeClr val="tx1"/>
                          </a:solidFill>
                          <a:latin typeface="Cambria Math" panose="02040503050406030204" pitchFamily="18" charset="0"/>
                        </a:rPr>
                        <m:t>+</m:t>
                      </m:r>
                      <m:r>
                        <a:rPr lang="en-GB" sz="6000" b="0" i="1" smtClean="0">
                          <a:solidFill>
                            <a:srgbClr val="FFC000"/>
                          </a:solidFill>
                          <a:latin typeface="Cambria Math" panose="02040503050406030204" pitchFamily="18" charset="0"/>
                          <a:ea typeface="Cambria Math" panose="02040503050406030204" pitchFamily="18" charset="0"/>
                        </a:rPr>
                        <m:t>𝜀</m:t>
                      </m:r>
                    </m:oMath>
                  </m:oMathPara>
                </a14:m>
                <a:endParaRPr lang="en-US" sz="6000" dirty="0">
                  <a:solidFill>
                    <a:srgbClr val="FF0000"/>
                  </a:solidFill>
                </a:endParaRPr>
              </a:p>
            </p:txBody>
          </p:sp>
        </mc:Choice>
        <mc:Fallback xmlns="">
          <p:sp>
            <p:nvSpPr>
              <p:cNvPr id="12" name="TextBox 11">
                <a:extLst>
                  <a:ext uri="{FF2B5EF4-FFF2-40B4-BE49-F238E27FC236}">
                    <a16:creationId xmlns:a16="http://schemas.microsoft.com/office/drawing/2014/main" id="{67CA6CCE-961D-C84B-AE19-DDE464065015}"/>
                  </a:ext>
                </a:extLst>
              </p:cNvPr>
              <p:cNvSpPr txBox="1">
                <a:spLocks noRot="1" noChangeAspect="1" noMove="1" noResize="1" noEditPoints="1" noAdjustHandles="1" noChangeArrowheads="1" noChangeShapeType="1" noTextEdit="1"/>
              </p:cNvSpPr>
              <p:nvPr/>
            </p:nvSpPr>
            <p:spPr>
              <a:xfrm>
                <a:off x="5339497" y="1229024"/>
                <a:ext cx="3357714" cy="923330"/>
              </a:xfrm>
              <a:prstGeom prst="rect">
                <a:avLst/>
              </a:prstGeom>
              <a:blipFill>
                <a:blip r:embed="rId5"/>
                <a:stretch>
                  <a:fillRect l="-4528" t="-17568" r="-1887" b="-22973"/>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986D75A5-3DB5-B24A-B26F-602A8B1733C9}"/>
              </a:ext>
            </a:extLst>
          </p:cNvPr>
          <p:cNvGrpSpPr/>
          <p:nvPr/>
        </p:nvGrpSpPr>
        <p:grpSpPr>
          <a:xfrm>
            <a:off x="4497572" y="5473902"/>
            <a:ext cx="1319413" cy="889685"/>
            <a:chOff x="4497572" y="5473902"/>
            <a:chExt cx="1319413" cy="889685"/>
          </a:xfrm>
        </p:grpSpPr>
        <p:sp>
          <p:nvSpPr>
            <p:cNvPr id="13" name="Multiply 12">
              <a:extLst>
                <a:ext uri="{FF2B5EF4-FFF2-40B4-BE49-F238E27FC236}">
                  <a16:creationId xmlns:a16="http://schemas.microsoft.com/office/drawing/2014/main" id="{36EC8754-2A2C-1243-BFE9-B7BF582EFC6C}"/>
                </a:ext>
              </a:extLst>
            </p:cNvPr>
            <p:cNvSpPr/>
            <p:nvPr/>
          </p:nvSpPr>
          <p:spPr>
            <a:xfrm>
              <a:off x="4497572" y="5948917"/>
              <a:ext cx="372140" cy="4146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ine Callout 2 13">
              <a:extLst>
                <a:ext uri="{FF2B5EF4-FFF2-40B4-BE49-F238E27FC236}">
                  <a16:creationId xmlns:a16="http://schemas.microsoft.com/office/drawing/2014/main" id="{F846A1AC-5601-FD49-B1F2-FAE434D88EFF}"/>
                </a:ext>
              </a:extLst>
            </p:cNvPr>
            <p:cNvSpPr/>
            <p:nvPr/>
          </p:nvSpPr>
          <p:spPr>
            <a:xfrm>
              <a:off x="5085291" y="5473902"/>
              <a:ext cx="731694" cy="530696"/>
            </a:xfrm>
            <a:prstGeom prst="borderCallout2">
              <a:avLst>
                <a:gd name="adj1" fmla="val 44796"/>
                <a:gd name="adj2" fmla="val -4427"/>
                <a:gd name="adj3" fmla="val 44796"/>
                <a:gd name="adj4" fmla="val -17448"/>
                <a:gd name="adj5" fmla="val 110496"/>
                <a:gd name="adj6" fmla="val -3963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Nirmala UI" panose="020B0502040204020203" pitchFamily="34" charset="0"/>
                  <a:ea typeface="Nirmala UI" panose="020B0502040204020203" pitchFamily="34" charset="0"/>
                  <a:cs typeface="Nirmala UI" panose="020B0502040204020203" pitchFamily="34" charset="0"/>
                </a:rPr>
                <a:t>50%</a:t>
              </a:r>
            </a:p>
          </p:txBody>
        </p:sp>
      </p:grpSp>
      <p:grpSp>
        <p:nvGrpSpPr>
          <p:cNvPr id="20" name="Group 19">
            <a:extLst>
              <a:ext uri="{FF2B5EF4-FFF2-40B4-BE49-F238E27FC236}">
                <a16:creationId xmlns:a16="http://schemas.microsoft.com/office/drawing/2014/main" id="{117B70D8-5F4D-674D-9696-AB12B650937A}"/>
              </a:ext>
            </a:extLst>
          </p:cNvPr>
          <p:cNvGrpSpPr/>
          <p:nvPr/>
        </p:nvGrpSpPr>
        <p:grpSpPr>
          <a:xfrm>
            <a:off x="3185220" y="4683293"/>
            <a:ext cx="1609519" cy="492443"/>
            <a:chOff x="3185220" y="4683293"/>
            <a:chExt cx="1609519" cy="492443"/>
          </a:xfrm>
        </p:grpSpPr>
        <p:sp>
          <p:nvSpPr>
            <p:cNvPr id="18" name="Oval 17">
              <a:extLst>
                <a:ext uri="{FF2B5EF4-FFF2-40B4-BE49-F238E27FC236}">
                  <a16:creationId xmlns:a16="http://schemas.microsoft.com/office/drawing/2014/main" id="{A303EAE6-EA2C-784A-B892-18061B4EDDF6}"/>
                </a:ext>
              </a:extLst>
            </p:cNvPr>
            <p:cNvSpPr/>
            <p:nvPr/>
          </p:nvSpPr>
          <p:spPr>
            <a:xfrm>
              <a:off x="4583724" y="4964721"/>
              <a:ext cx="211015" cy="21101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63AF29E-8448-5044-BB4D-DDD112FBCB3D}"/>
                    </a:ext>
                  </a:extLst>
                </p:cNvPr>
                <p:cNvSpPr txBox="1"/>
                <p:nvPr/>
              </p:nvSpPr>
              <p:spPr>
                <a:xfrm>
                  <a:off x="3185220" y="4683293"/>
                  <a:ext cx="140358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solidFill>
                                  <a:srgbClr val="FF0000"/>
                                </a:solidFill>
                                <a:latin typeface="Cambria Math" panose="02040503050406030204" pitchFamily="18" charset="0"/>
                              </a:rPr>
                            </m:ctrlPr>
                          </m:accPr>
                          <m:e>
                            <m:r>
                              <a:rPr lang="en-GB" sz="3200" b="0" i="1" smtClean="0">
                                <a:solidFill>
                                  <a:srgbClr val="FF0000"/>
                                </a:solidFill>
                                <a:latin typeface="Cambria Math" panose="02040503050406030204" pitchFamily="18" charset="0"/>
                              </a:rPr>
                              <m:t>𝑦</m:t>
                            </m:r>
                          </m:e>
                        </m:acc>
                        <m:r>
                          <a:rPr lang="en-GB" sz="3200" b="0" i="1" smtClean="0">
                            <a:solidFill>
                              <a:srgbClr val="FF0000"/>
                            </a:solidFill>
                            <a:latin typeface="Cambria Math" panose="02040503050406030204" pitchFamily="18" charset="0"/>
                          </a:rPr>
                          <m:t>=3.0</m:t>
                        </m:r>
                      </m:oMath>
                    </m:oMathPara>
                  </a14:m>
                  <a:endParaRPr lang="en-US" sz="3200" dirty="0">
                    <a:solidFill>
                      <a:srgbClr val="FF0000"/>
                    </a:solidFill>
                  </a:endParaRPr>
                </a:p>
              </p:txBody>
            </p:sp>
          </mc:Choice>
          <mc:Fallback xmlns="">
            <p:sp>
              <p:nvSpPr>
                <p:cNvPr id="19" name="TextBox 18">
                  <a:extLst>
                    <a:ext uri="{FF2B5EF4-FFF2-40B4-BE49-F238E27FC236}">
                      <a16:creationId xmlns:a16="http://schemas.microsoft.com/office/drawing/2014/main" id="{263AF29E-8448-5044-BB4D-DDD112FBCB3D}"/>
                    </a:ext>
                  </a:extLst>
                </p:cNvPr>
                <p:cNvSpPr txBox="1">
                  <a:spLocks noRot="1" noChangeAspect="1" noMove="1" noResize="1" noEditPoints="1" noAdjustHandles="1" noChangeArrowheads="1" noChangeShapeType="1" noTextEdit="1"/>
                </p:cNvSpPr>
                <p:nvPr/>
              </p:nvSpPr>
              <p:spPr>
                <a:xfrm>
                  <a:off x="3185220" y="4683293"/>
                  <a:ext cx="1403589" cy="492443"/>
                </a:xfrm>
                <a:prstGeom prst="rect">
                  <a:avLst/>
                </a:prstGeom>
                <a:blipFill>
                  <a:blip r:embed="rId6"/>
                  <a:stretch>
                    <a:fillRect l="-7207" t="-20000" r="-6306" b="-25000"/>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72FD71FF-56FD-EA43-A611-C20D19F40619}"/>
              </a:ext>
            </a:extLst>
          </p:cNvPr>
          <p:cNvGrpSpPr/>
          <p:nvPr/>
        </p:nvGrpSpPr>
        <p:grpSpPr>
          <a:xfrm>
            <a:off x="3173496" y="3435143"/>
            <a:ext cx="1621243" cy="492443"/>
            <a:chOff x="3173496" y="4683293"/>
            <a:chExt cx="1621243" cy="492443"/>
          </a:xfrm>
        </p:grpSpPr>
        <p:sp>
          <p:nvSpPr>
            <p:cNvPr id="23" name="Oval 22">
              <a:extLst>
                <a:ext uri="{FF2B5EF4-FFF2-40B4-BE49-F238E27FC236}">
                  <a16:creationId xmlns:a16="http://schemas.microsoft.com/office/drawing/2014/main" id="{77C28A46-218D-D64E-9A23-DC1ADC9FF262}"/>
                </a:ext>
              </a:extLst>
            </p:cNvPr>
            <p:cNvSpPr/>
            <p:nvPr/>
          </p:nvSpPr>
          <p:spPr>
            <a:xfrm>
              <a:off x="4583724" y="4964721"/>
              <a:ext cx="211015" cy="21101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57E6D80-2123-4E4E-920A-68958B492A3B}"/>
                    </a:ext>
                  </a:extLst>
                </p:cNvPr>
                <p:cNvSpPr txBox="1"/>
                <p:nvPr/>
              </p:nvSpPr>
              <p:spPr>
                <a:xfrm>
                  <a:off x="3173496" y="4683293"/>
                  <a:ext cx="140358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rgbClr val="00B050"/>
                            </a:solidFill>
                            <a:latin typeface="Cambria Math" panose="02040503050406030204" pitchFamily="18" charset="0"/>
                          </a:rPr>
                          <m:t>𝑦</m:t>
                        </m:r>
                        <m:r>
                          <a:rPr lang="en-GB" sz="3200" b="0" i="1" smtClean="0">
                            <a:solidFill>
                              <a:srgbClr val="00B050"/>
                            </a:solidFill>
                            <a:latin typeface="Cambria Math" panose="02040503050406030204" pitchFamily="18" charset="0"/>
                          </a:rPr>
                          <m:t>=7.2</m:t>
                        </m:r>
                      </m:oMath>
                    </m:oMathPara>
                  </a14:m>
                  <a:endParaRPr lang="en-US" sz="3200" dirty="0">
                    <a:solidFill>
                      <a:srgbClr val="00B050"/>
                    </a:solidFill>
                  </a:endParaRPr>
                </a:p>
              </p:txBody>
            </p:sp>
          </mc:Choice>
          <mc:Fallback xmlns="">
            <p:sp>
              <p:nvSpPr>
                <p:cNvPr id="24" name="TextBox 23">
                  <a:extLst>
                    <a:ext uri="{FF2B5EF4-FFF2-40B4-BE49-F238E27FC236}">
                      <a16:creationId xmlns:a16="http://schemas.microsoft.com/office/drawing/2014/main" id="{557E6D80-2123-4E4E-920A-68958B492A3B}"/>
                    </a:ext>
                  </a:extLst>
                </p:cNvPr>
                <p:cNvSpPr txBox="1">
                  <a:spLocks noRot="1" noChangeAspect="1" noMove="1" noResize="1" noEditPoints="1" noAdjustHandles="1" noChangeArrowheads="1" noChangeShapeType="1" noTextEdit="1"/>
                </p:cNvSpPr>
                <p:nvPr/>
              </p:nvSpPr>
              <p:spPr>
                <a:xfrm>
                  <a:off x="3173496" y="4683293"/>
                  <a:ext cx="1403589" cy="492443"/>
                </a:xfrm>
                <a:prstGeom prst="rect">
                  <a:avLst/>
                </a:prstGeom>
                <a:blipFill>
                  <a:blip r:embed="rId7"/>
                  <a:stretch>
                    <a:fillRect l="-7207" r="-6306" b="-22500"/>
                  </a:stretch>
                </a:blipFill>
              </p:spPr>
              <p:txBody>
                <a:bodyPr/>
                <a:lstStyle/>
                <a:p>
                  <a:r>
                    <a:rPr lang="en-US">
                      <a:noFill/>
                    </a:rPr>
                    <a:t> </a:t>
                  </a:r>
                </a:p>
              </p:txBody>
            </p:sp>
          </mc:Fallback>
        </mc:AlternateContent>
      </p:grpSp>
      <p:grpSp>
        <p:nvGrpSpPr>
          <p:cNvPr id="53" name="Group 52">
            <a:extLst>
              <a:ext uri="{FF2B5EF4-FFF2-40B4-BE49-F238E27FC236}">
                <a16:creationId xmlns:a16="http://schemas.microsoft.com/office/drawing/2014/main" id="{868D149B-B3D7-DB4D-8269-D58C200E327B}"/>
              </a:ext>
            </a:extLst>
          </p:cNvPr>
          <p:cNvGrpSpPr/>
          <p:nvPr/>
        </p:nvGrpSpPr>
        <p:grpSpPr>
          <a:xfrm>
            <a:off x="4801378" y="2307428"/>
            <a:ext cx="2399274" cy="2112172"/>
            <a:chOff x="4801378" y="2307428"/>
            <a:chExt cx="2399274" cy="2112172"/>
          </a:xfrm>
        </p:grpSpPr>
        <p:grpSp>
          <p:nvGrpSpPr>
            <p:cNvPr id="31" name="Group 30">
              <a:extLst>
                <a:ext uri="{FF2B5EF4-FFF2-40B4-BE49-F238E27FC236}">
                  <a16:creationId xmlns:a16="http://schemas.microsoft.com/office/drawing/2014/main" id="{E9C79368-16FE-F744-BF83-37FEDBA1E92E}"/>
                </a:ext>
              </a:extLst>
            </p:cNvPr>
            <p:cNvGrpSpPr/>
            <p:nvPr/>
          </p:nvGrpSpPr>
          <p:grpSpPr>
            <a:xfrm>
              <a:off x="4801378" y="2307428"/>
              <a:ext cx="2399274" cy="1455535"/>
              <a:chOff x="5499819" y="2376782"/>
              <a:chExt cx="2399274" cy="1455535"/>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AA1E179-6D1E-4642-BCE9-B12FD0A6336B}"/>
                      </a:ext>
                    </a:extLst>
                  </p:cNvPr>
                  <p:cNvSpPr txBox="1"/>
                  <p:nvPr/>
                </p:nvSpPr>
                <p:spPr>
                  <a:xfrm>
                    <a:off x="5499819" y="2376782"/>
                    <a:ext cx="178869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rgbClr val="FFC000"/>
                              </a:solidFill>
                              <a:latin typeface="Cambria Math" panose="02040503050406030204" pitchFamily="18" charset="0"/>
                              <a:ea typeface="Cambria Math" panose="02040503050406030204" pitchFamily="18" charset="0"/>
                            </a:rPr>
                            <m:t>𝜀</m:t>
                          </m:r>
                          <m:r>
                            <a:rPr lang="en-GB" sz="3200" b="0" i="1" smtClean="0">
                              <a:solidFill>
                                <a:schemeClr val="tx1"/>
                              </a:solidFill>
                              <a:latin typeface="Cambria Math" panose="02040503050406030204" pitchFamily="18" charset="0"/>
                            </a:rPr>
                            <m:t>=</m:t>
                          </m:r>
                          <m:r>
                            <a:rPr lang="en-GB" sz="3200" b="0" i="1" smtClean="0">
                              <a:solidFill>
                                <a:srgbClr val="00B050"/>
                              </a:solidFill>
                              <a:latin typeface="Cambria Math" panose="02040503050406030204" pitchFamily="18" charset="0"/>
                            </a:rPr>
                            <m:t>𝑦</m:t>
                          </m:r>
                          <m:r>
                            <a:rPr lang="en-GB" sz="3200" b="0" i="1" smtClean="0">
                              <a:solidFill>
                                <a:schemeClr val="tx1"/>
                              </a:solidFill>
                              <a:latin typeface="Cambria Math" panose="02040503050406030204" pitchFamily="18" charset="0"/>
                            </a:rPr>
                            <m:t>−</m:t>
                          </m:r>
                          <m:acc>
                            <m:accPr>
                              <m:chr m:val="̂"/>
                              <m:ctrlPr>
                                <a:rPr lang="en-GB" sz="3200" i="1" smtClean="0">
                                  <a:solidFill>
                                    <a:srgbClr val="FF0000"/>
                                  </a:solidFill>
                                  <a:latin typeface="Cambria Math" panose="02040503050406030204" pitchFamily="18" charset="0"/>
                                </a:rPr>
                              </m:ctrlPr>
                            </m:accPr>
                            <m:e>
                              <m:r>
                                <a:rPr lang="en-GB" sz="3200" i="1">
                                  <a:solidFill>
                                    <a:srgbClr val="FF0000"/>
                                  </a:solidFill>
                                  <a:latin typeface="Cambria Math" panose="02040503050406030204" pitchFamily="18" charset="0"/>
                                </a:rPr>
                                <m:t>𝑦</m:t>
                              </m:r>
                            </m:e>
                          </m:acc>
                        </m:oMath>
                      </m:oMathPara>
                    </a14:m>
                    <a:endParaRPr lang="en-US" sz="3200" dirty="0">
                      <a:solidFill>
                        <a:srgbClr val="FFC000"/>
                      </a:solidFill>
                    </a:endParaRPr>
                  </a:p>
                </p:txBody>
              </p:sp>
            </mc:Choice>
            <mc:Fallback xmlns="">
              <p:sp>
                <p:nvSpPr>
                  <p:cNvPr id="27" name="TextBox 26">
                    <a:extLst>
                      <a:ext uri="{FF2B5EF4-FFF2-40B4-BE49-F238E27FC236}">
                        <a16:creationId xmlns:a16="http://schemas.microsoft.com/office/drawing/2014/main" id="{EAA1E179-6D1E-4642-BCE9-B12FD0A6336B}"/>
                      </a:ext>
                    </a:extLst>
                  </p:cNvPr>
                  <p:cNvSpPr txBox="1">
                    <a:spLocks noRot="1" noChangeAspect="1" noMove="1" noResize="1" noEditPoints="1" noAdjustHandles="1" noChangeArrowheads="1" noChangeShapeType="1" noTextEdit="1"/>
                  </p:cNvSpPr>
                  <p:nvPr/>
                </p:nvSpPr>
                <p:spPr>
                  <a:xfrm>
                    <a:off x="5499819" y="2376782"/>
                    <a:ext cx="1788695" cy="492443"/>
                  </a:xfrm>
                  <a:prstGeom prst="rect">
                    <a:avLst/>
                  </a:prstGeom>
                  <a:blipFill>
                    <a:blip r:embed="rId8"/>
                    <a:stretch>
                      <a:fillRect l="-2837" t="-20000" r="-4965" b="-2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486A31F-1D30-6C41-AB82-9F3C078030EA}"/>
                      </a:ext>
                    </a:extLst>
                  </p:cNvPr>
                  <p:cNvSpPr txBox="1"/>
                  <p:nvPr/>
                </p:nvSpPr>
                <p:spPr>
                  <a:xfrm>
                    <a:off x="5816985" y="2869225"/>
                    <a:ext cx="208210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chemeClr val="tx1"/>
                              </a:solidFill>
                              <a:latin typeface="Cambria Math" panose="02040503050406030204" pitchFamily="18" charset="0"/>
                            </a:rPr>
                            <m:t>=</m:t>
                          </m:r>
                          <m:r>
                            <a:rPr lang="en-GB" sz="3200" b="0" i="1" smtClean="0">
                              <a:solidFill>
                                <a:srgbClr val="00B050"/>
                              </a:solidFill>
                              <a:latin typeface="Cambria Math" panose="02040503050406030204" pitchFamily="18" charset="0"/>
                            </a:rPr>
                            <m:t>7.2</m:t>
                          </m:r>
                          <m:r>
                            <a:rPr lang="en-GB" sz="3200" b="0" i="1" smtClean="0">
                              <a:solidFill>
                                <a:schemeClr val="tx1"/>
                              </a:solidFill>
                              <a:latin typeface="Cambria Math" panose="02040503050406030204" pitchFamily="18" charset="0"/>
                            </a:rPr>
                            <m:t>−</m:t>
                          </m:r>
                          <m:r>
                            <a:rPr lang="en-GB" sz="3200" b="0" i="1" smtClean="0">
                              <a:solidFill>
                                <a:srgbClr val="FF0000"/>
                              </a:solidFill>
                              <a:latin typeface="Cambria Math" panose="02040503050406030204" pitchFamily="18" charset="0"/>
                            </a:rPr>
                            <m:t>3.0</m:t>
                          </m:r>
                        </m:oMath>
                      </m:oMathPara>
                    </a14:m>
                    <a:endParaRPr lang="en-US" sz="3200" dirty="0">
                      <a:solidFill>
                        <a:schemeClr val="tx1"/>
                      </a:solidFill>
                    </a:endParaRPr>
                  </a:p>
                </p:txBody>
              </p:sp>
            </mc:Choice>
            <mc:Fallback xmlns="">
              <p:sp>
                <p:nvSpPr>
                  <p:cNvPr id="28" name="TextBox 27">
                    <a:extLst>
                      <a:ext uri="{FF2B5EF4-FFF2-40B4-BE49-F238E27FC236}">
                        <a16:creationId xmlns:a16="http://schemas.microsoft.com/office/drawing/2014/main" id="{A486A31F-1D30-6C41-AB82-9F3C078030EA}"/>
                      </a:ext>
                    </a:extLst>
                  </p:cNvPr>
                  <p:cNvSpPr txBox="1">
                    <a:spLocks noRot="1" noChangeAspect="1" noMove="1" noResize="1" noEditPoints="1" noAdjustHandles="1" noChangeArrowheads="1" noChangeShapeType="1" noTextEdit="1"/>
                  </p:cNvSpPr>
                  <p:nvPr/>
                </p:nvSpPr>
                <p:spPr>
                  <a:xfrm>
                    <a:off x="5816985" y="2869225"/>
                    <a:ext cx="2082108" cy="492443"/>
                  </a:xfrm>
                  <a:prstGeom prst="rect">
                    <a:avLst/>
                  </a:prstGeom>
                  <a:blipFill>
                    <a:blip r:embed="rId9"/>
                    <a:stretch>
                      <a:fillRect l="-1829" r="-4268"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067712F-4137-9D4D-BD9A-8CECA27F9929}"/>
                      </a:ext>
                    </a:extLst>
                  </p:cNvPr>
                  <p:cNvSpPr txBox="1"/>
                  <p:nvPr/>
                </p:nvSpPr>
                <p:spPr>
                  <a:xfrm>
                    <a:off x="5816985" y="3339874"/>
                    <a:ext cx="105336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chemeClr val="tx1"/>
                              </a:solidFill>
                              <a:latin typeface="Cambria Math" panose="02040503050406030204" pitchFamily="18" charset="0"/>
                            </a:rPr>
                            <m:t>=</m:t>
                          </m:r>
                          <m:r>
                            <a:rPr lang="en-GB" sz="3200" b="0" i="1" smtClean="0">
                              <a:solidFill>
                                <a:srgbClr val="FFC000"/>
                              </a:solidFill>
                              <a:latin typeface="Cambria Math" panose="02040503050406030204" pitchFamily="18" charset="0"/>
                            </a:rPr>
                            <m:t>4.2</m:t>
                          </m:r>
                        </m:oMath>
                      </m:oMathPara>
                    </a14:m>
                    <a:endParaRPr lang="en-US" sz="3200" dirty="0">
                      <a:solidFill>
                        <a:srgbClr val="FFC000"/>
                      </a:solidFill>
                    </a:endParaRPr>
                  </a:p>
                </p:txBody>
              </p:sp>
            </mc:Choice>
            <mc:Fallback xmlns="">
              <p:sp>
                <p:nvSpPr>
                  <p:cNvPr id="30" name="TextBox 29">
                    <a:extLst>
                      <a:ext uri="{FF2B5EF4-FFF2-40B4-BE49-F238E27FC236}">
                        <a16:creationId xmlns:a16="http://schemas.microsoft.com/office/drawing/2014/main" id="{D067712F-4137-9D4D-BD9A-8CECA27F9929}"/>
                      </a:ext>
                    </a:extLst>
                  </p:cNvPr>
                  <p:cNvSpPr txBox="1">
                    <a:spLocks noRot="1" noChangeAspect="1" noMove="1" noResize="1" noEditPoints="1" noAdjustHandles="1" noChangeArrowheads="1" noChangeShapeType="1" noTextEdit="1"/>
                  </p:cNvSpPr>
                  <p:nvPr/>
                </p:nvSpPr>
                <p:spPr>
                  <a:xfrm>
                    <a:off x="5816985" y="3339874"/>
                    <a:ext cx="1053365" cy="492443"/>
                  </a:xfrm>
                  <a:prstGeom prst="rect">
                    <a:avLst/>
                  </a:prstGeom>
                  <a:blipFill>
                    <a:blip r:embed="rId10"/>
                    <a:stretch>
                      <a:fillRect l="-3614" r="-8434" b="-5000"/>
                    </a:stretch>
                  </a:blipFill>
                </p:spPr>
                <p:txBody>
                  <a:bodyPr/>
                  <a:lstStyle/>
                  <a:p>
                    <a:r>
                      <a:rPr lang="en-US">
                        <a:noFill/>
                      </a:rPr>
                      <a:t> </a:t>
                    </a:r>
                  </a:p>
                </p:txBody>
              </p:sp>
            </mc:Fallback>
          </mc:AlternateContent>
        </p:grpSp>
        <p:sp>
          <p:nvSpPr>
            <p:cNvPr id="52" name="Freeform 51">
              <a:extLst>
                <a:ext uri="{FF2B5EF4-FFF2-40B4-BE49-F238E27FC236}">
                  <a16:creationId xmlns:a16="http://schemas.microsoft.com/office/drawing/2014/main" id="{F5A23367-7A84-3742-AE94-07E30424992B}"/>
                </a:ext>
              </a:extLst>
            </p:cNvPr>
            <p:cNvSpPr/>
            <p:nvPr/>
          </p:nvSpPr>
          <p:spPr>
            <a:xfrm>
              <a:off x="4803648" y="3810000"/>
              <a:ext cx="890016" cy="609600"/>
            </a:xfrm>
            <a:custGeom>
              <a:avLst/>
              <a:gdLst>
                <a:gd name="connsiteX0" fmla="*/ 0 w 890016"/>
                <a:gd name="connsiteY0" fmla="*/ 609600 h 609600"/>
                <a:gd name="connsiteX1" fmla="*/ 640080 w 890016"/>
                <a:gd name="connsiteY1" fmla="*/ 408432 h 609600"/>
                <a:gd name="connsiteX2" fmla="*/ 890016 w 890016"/>
                <a:gd name="connsiteY2" fmla="*/ 0 h 609600"/>
              </a:gdLst>
              <a:ahLst/>
              <a:cxnLst>
                <a:cxn ang="0">
                  <a:pos x="connsiteX0" y="connsiteY0"/>
                </a:cxn>
                <a:cxn ang="0">
                  <a:pos x="connsiteX1" y="connsiteY1"/>
                </a:cxn>
                <a:cxn ang="0">
                  <a:pos x="connsiteX2" y="connsiteY2"/>
                </a:cxn>
              </a:cxnLst>
              <a:rect l="l" t="t" r="r" b="b"/>
              <a:pathLst>
                <a:path w="890016" h="609600">
                  <a:moveTo>
                    <a:pt x="0" y="609600"/>
                  </a:moveTo>
                  <a:cubicBezTo>
                    <a:pt x="245872" y="559816"/>
                    <a:pt x="491744" y="510032"/>
                    <a:pt x="640080" y="408432"/>
                  </a:cubicBezTo>
                  <a:cubicBezTo>
                    <a:pt x="788416" y="306832"/>
                    <a:pt x="839216" y="153416"/>
                    <a:pt x="890016" y="0"/>
                  </a:cubicBezTo>
                </a:path>
              </a:pathLst>
            </a:custGeom>
            <a:noFill/>
            <a:ln w="381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C9526A1A-0BFB-2045-AD59-EC40C4994D2F}"/>
              </a:ext>
            </a:extLst>
          </p:cNvPr>
          <p:cNvGrpSpPr/>
          <p:nvPr/>
        </p:nvGrpSpPr>
        <p:grpSpPr>
          <a:xfrm>
            <a:off x="1263825" y="4894428"/>
            <a:ext cx="532533" cy="1469159"/>
            <a:chOff x="454603" y="4696691"/>
            <a:chExt cx="532533" cy="1469159"/>
          </a:xfrm>
        </p:grpSpPr>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8844895D-74FA-1F42-A83B-580B4A51241D}"/>
                    </a:ext>
                  </a:extLst>
                </p:cNvPr>
                <p:cNvSpPr txBox="1"/>
                <p:nvPr/>
              </p:nvSpPr>
              <p:spPr>
                <a:xfrm>
                  <a:off x="454603" y="5396409"/>
                  <a:ext cx="532533"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00B050"/>
                            </a:solidFill>
                            <a:latin typeface="Cambria Math" panose="02040503050406030204" pitchFamily="18" charset="0"/>
                          </a:rPr>
                          <m:t>𝑦</m:t>
                        </m:r>
                      </m:oMath>
                    </m:oMathPara>
                  </a14:m>
                  <a:endParaRPr lang="en-US" sz="4400" dirty="0"/>
                </a:p>
              </p:txBody>
            </p:sp>
          </mc:Choice>
          <mc:Fallback xmlns="">
            <p:sp>
              <p:nvSpPr>
                <p:cNvPr id="55" name="TextBox 54">
                  <a:extLst>
                    <a:ext uri="{FF2B5EF4-FFF2-40B4-BE49-F238E27FC236}">
                      <a16:creationId xmlns:a16="http://schemas.microsoft.com/office/drawing/2014/main" id="{8844895D-74FA-1F42-A83B-580B4A51241D}"/>
                    </a:ext>
                  </a:extLst>
                </p:cNvPr>
                <p:cNvSpPr txBox="1">
                  <a:spLocks noRot="1" noChangeAspect="1" noMove="1" noResize="1" noEditPoints="1" noAdjustHandles="1" noChangeArrowheads="1" noChangeShapeType="1" noTextEdit="1"/>
                </p:cNvSpPr>
                <p:nvPr/>
              </p:nvSpPr>
              <p:spPr>
                <a:xfrm>
                  <a:off x="454603" y="5396409"/>
                  <a:ext cx="532533" cy="769441"/>
                </a:xfrm>
                <a:prstGeom prst="rect">
                  <a:avLst/>
                </a:prstGeom>
                <a:blipFill>
                  <a:blip r:embed="rId11"/>
                  <a:stretch>
                    <a:fillRect l="-16279" r="-13953" b="-12903"/>
                  </a:stretch>
                </a:blipFill>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90AF9423-7823-1949-8C01-7892D7D147DC}"/>
                </a:ext>
              </a:extLst>
            </p:cNvPr>
            <p:cNvCxnSpPr>
              <a:cxnSpLocks/>
            </p:cNvCxnSpPr>
            <p:nvPr/>
          </p:nvCxnSpPr>
          <p:spPr>
            <a:xfrm flipV="1">
              <a:off x="727364" y="4696691"/>
              <a:ext cx="0" cy="88322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462BD372-A7C2-6042-93DA-450A5277455C}"/>
              </a:ext>
            </a:extLst>
          </p:cNvPr>
          <p:cNvGrpSpPr/>
          <p:nvPr/>
        </p:nvGrpSpPr>
        <p:grpSpPr>
          <a:xfrm>
            <a:off x="1833311" y="6124785"/>
            <a:ext cx="1283720" cy="769441"/>
            <a:chOff x="1210098" y="6140514"/>
            <a:chExt cx="1283720" cy="769441"/>
          </a:xfrm>
        </p:grpSpPr>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C5F5F18-CED4-8E44-89C7-0DF91D29351C}"/>
                    </a:ext>
                  </a:extLst>
                </p:cNvPr>
                <p:cNvSpPr txBox="1"/>
                <p:nvPr/>
              </p:nvSpPr>
              <p:spPr>
                <a:xfrm>
                  <a:off x="1210098" y="6140514"/>
                  <a:ext cx="532533"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00B050"/>
                            </a:solidFill>
                            <a:latin typeface="Cambria Math" panose="02040503050406030204" pitchFamily="18" charset="0"/>
                          </a:rPr>
                          <m:t>𝑥</m:t>
                        </m:r>
                      </m:oMath>
                    </m:oMathPara>
                  </a14:m>
                  <a:endParaRPr lang="en-US" sz="4400" dirty="0"/>
                </a:p>
              </p:txBody>
            </p:sp>
          </mc:Choice>
          <mc:Fallback xmlns="">
            <p:sp>
              <p:nvSpPr>
                <p:cNvPr id="58" name="TextBox 57">
                  <a:extLst>
                    <a:ext uri="{FF2B5EF4-FFF2-40B4-BE49-F238E27FC236}">
                      <a16:creationId xmlns:a16="http://schemas.microsoft.com/office/drawing/2014/main" id="{5C5F5F18-CED4-8E44-89C7-0DF91D29351C}"/>
                    </a:ext>
                  </a:extLst>
                </p:cNvPr>
                <p:cNvSpPr txBox="1">
                  <a:spLocks noRot="1" noChangeAspect="1" noMove="1" noResize="1" noEditPoints="1" noAdjustHandles="1" noChangeArrowheads="1" noChangeShapeType="1" noTextEdit="1"/>
                </p:cNvSpPr>
                <p:nvPr/>
              </p:nvSpPr>
              <p:spPr>
                <a:xfrm>
                  <a:off x="1210098" y="6140514"/>
                  <a:ext cx="532533" cy="769441"/>
                </a:xfrm>
                <a:prstGeom prst="rect">
                  <a:avLst/>
                </a:prstGeom>
                <a:blipFill>
                  <a:blip r:embed="rId12"/>
                  <a:stretch>
                    <a:fillRect l="-4651" r="-2326"/>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ED7A8FDA-56CF-B54E-AD1A-C6EF448C4EB7}"/>
                </a:ext>
              </a:extLst>
            </p:cNvPr>
            <p:cNvCxnSpPr>
              <a:cxnSpLocks/>
            </p:cNvCxnSpPr>
            <p:nvPr/>
          </p:nvCxnSpPr>
          <p:spPr>
            <a:xfrm>
              <a:off x="1662545" y="6598228"/>
              <a:ext cx="831273"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E6492C7C-3696-D04B-87B0-BC8865344EA1}"/>
              </a:ext>
            </a:extLst>
          </p:cNvPr>
          <p:cNvGrpSpPr/>
          <p:nvPr/>
        </p:nvGrpSpPr>
        <p:grpSpPr>
          <a:xfrm>
            <a:off x="6393658" y="3818843"/>
            <a:ext cx="2231019" cy="2550914"/>
            <a:chOff x="6393658" y="3818843"/>
            <a:chExt cx="2231019" cy="2550914"/>
          </a:xfrm>
        </p:grpSpPr>
        <p:cxnSp>
          <p:nvCxnSpPr>
            <p:cNvPr id="75" name="Straight Connector 74">
              <a:extLst>
                <a:ext uri="{FF2B5EF4-FFF2-40B4-BE49-F238E27FC236}">
                  <a16:creationId xmlns:a16="http://schemas.microsoft.com/office/drawing/2014/main" id="{AC8B90EF-DF45-0444-A482-787E80AB9748}"/>
                </a:ext>
              </a:extLst>
            </p:cNvPr>
            <p:cNvCxnSpPr>
              <a:cxnSpLocks/>
              <a:endCxn id="62" idx="4"/>
            </p:cNvCxnSpPr>
            <p:nvPr/>
          </p:nvCxnSpPr>
          <p:spPr>
            <a:xfrm flipV="1">
              <a:off x="6569218" y="4088327"/>
              <a:ext cx="129" cy="207119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60" name="Multiply 59">
              <a:extLst>
                <a:ext uri="{FF2B5EF4-FFF2-40B4-BE49-F238E27FC236}">
                  <a16:creationId xmlns:a16="http://schemas.microsoft.com/office/drawing/2014/main" id="{640083CD-D9AD-D440-A669-BF3F6B4788BA}"/>
                </a:ext>
              </a:extLst>
            </p:cNvPr>
            <p:cNvSpPr/>
            <p:nvPr/>
          </p:nvSpPr>
          <p:spPr>
            <a:xfrm>
              <a:off x="6393658" y="5955087"/>
              <a:ext cx="372140" cy="4146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FF7B23E3-716E-544F-9A34-907DBCB62E3F}"/>
                </a:ext>
              </a:extLst>
            </p:cNvPr>
            <p:cNvCxnSpPr>
              <a:cxnSpLocks/>
            </p:cNvCxnSpPr>
            <p:nvPr/>
          </p:nvCxnSpPr>
          <p:spPr>
            <a:xfrm flipV="1">
              <a:off x="6569346" y="4007656"/>
              <a:ext cx="0" cy="886772"/>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43AB2EF4-28AD-8548-8CF9-C06C2335897F}"/>
                </a:ext>
              </a:extLst>
            </p:cNvPr>
            <p:cNvGrpSpPr/>
            <p:nvPr/>
          </p:nvGrpSpPr>
          <p:grpSpPr>
            <a:xfrm>
              <a:off x="6463839" y="3818843"/>
              <a:ext cx="1663613" cy="492443"/>
              <a:chOff x="4583724" y="4906252"/>
              <a:chExt cx="1663613" cy="492443"/>
            </a:xfrm>
          </p:grpSpPr>
          <p:sp>
            <p:nvSpPr>
              <p:cNvPr id="62" name="Oval 61">
                <a:extLst>
                  <a:ext uri="{FF2B5EF4-FFF2-40B4-BE49-F238E27FC236}">
                    <a16:creationId xmlns:a16="http://schemas.microsoft.com/office/drawing/2014/main" id="{11CDE558-4DBB-3D40-AF88-1DA9BD04B6C3}"/>
                  </a:ext>
                </a:extLst>
              </p:cNvPr>
              <p:cNvSpPr/>
              <p:nvPr/>
            </p:nvSpPr>
            <p:spPr>
              <a:xfrm>
                <a:off x="4583724" y="4964721"/>
                <a:ext cx="211015" cy="21101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3FBB938-FC0A-C34D-A4F3-A87DD6F7CEA0}"/>
                      </a:ext>
                    </a:extLst>
                  </p:cNvPr>
                  <p:cNvSpPr txBox="1"/>
                  <p:nvPr/>
                </p:nvSpPr>
                <p:spPr>
                  <a:xfrm>
                    <a:off x="4843748" y="4906252"/>
                    <a:ext cx="140358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solidFill>
                                    <a:srgbClr val="FF0000"/>
                                  </a:solidFill>
                                  <a:latin typeface="Cambria Math" panose="02040503050406030204" pitchFamily="18" charset="0"/>
                                </a:rPr>
                              </m:ctrlPr>
                            </m:accPr>
                            <m:e>
                              <m:r>
                                <a:rPr lang="en-GB" sz="3200" b="0" i="1" smtClean="0">
                                  <a:solidFill>
                                    <a:srgbClr val="FF0000"/>
                                  </a:solidFill>
                                  <a:latin typeface="Cambria Math" panose="02040503050406030204" pitchFamily="18" charset="0"/>
                                </a:rPr>
                                <m:t>𝑦</m:t>
                              </m:r>
                            </m:e>
                          </m:acc>
                          <m:r>
                            <a:rPr lang="en-GB" sz="3200" b="0" i="1" smtClean="0">
                              <a:solidFill>
                                <a:srgbClr val="FF0000"/>
                              </a:solidFill>
                              <a:latin typeface="Cambria Math" panose="02040503050406030204" pitchFamily="18" charset="0"/>
                            </a:rPr>
                            <m:t>=6.7</m:t>
                          </m:r>
                        </m:oMath>
                      </m:oMathPara>
                    </a14:m>
                    <a:endParaRPr lang="en-US" sz="3200" dirty="0">
                      <a:solidFill>
                        <a:srgbClr val="FF0000"/>
                      </a:solidFill>
                    </a:endParaRPr>
                  </a:p>
                </p:txBody>
              </p:sp>
            </mc:Choice>
            <mc:Fallback xmlns="">
              <p:sp>
                <p:nvSpPr>
                  <p:cNvPr id="63" name="TextBox 62">
                    <a:extLst>
                      <a:ext uri="{FF2B5EF4-FFF2-40B4-BE49-F238E27FC236}">
                        <a16:creationId xmlns:a16="http://schemas.microsoft.com/office/drawing/2014/main" id="{53FBB938-FC0A-C34D-A4F3-A87DD6F7CEA0}"/>
                      </a:ext>
                    </a:extLst>
                  </p:cNvPr>
                  <p:cNvSpPr txBox="1">
                    <a:spLocks noRot="1" noChangeAspect="1" noMove="1" noResize="1" noEditPoints="1" noAdjustHandles="1" noChangeArrowheads="1" noChangeShapeType="1" noTextEdit="1"/>
                  </p:cNvSpPr>
                  <p:nvPr/>
                </p:nvSpPr>
                <p:spPr>
                  <a:xfrm>
                    <a:off x="4843748" y="4906252"/>
                    <a:ext cx="1403589" cy="492443"/>
                  </a:xfrm>
                  <a:prstGeom prst="rect">
                    <a:avLst/>
                  </a:prstGeom>
                  <a:blipFill>
                    <a:blip r:embed="rId13"/>
                    <a:stretch>
                      <a:fillRect l="-6306" t="-20000" r="-6306" b="-22500"/>
                    </a:stretch>
                  </a:blipFill>
                </p:spPr>
                <p:txBody>
                  <a:bodyPr/>
                  <a:lstStyle/>
                  <a:p>
                    <a:r>
                      <a:rPr lang="en-US">
                        <a:noFill/>
                      </a:rPr>
                      <a:t> </a:t>
                    </a:r>
                  </a:p>
                </p:txBody>
              </p:sp>
            </mc:Fallback>
          </mc:AlternateContent>
        </p:grpSp>
        <p:grpSp>
          <p:nvGrpSpPr>
            <p:cNvPr id="66" name="Group 65">
              <a:extLst>
                <a:ext uri="{FF2B5EF4-FFF2-40B4-BE49-F238E27FC236}">
                  <a16:creationId xmlns:a16="http://schemas.microsoft.com/office/drawing/2014/main" id="{13234C1C-0187-E94F-91EB-83E4C2F9745A}"/>
                </a:ext>
              </a:extLst>
            </p:cNvPr>
            <p:cNvGrpSpPr/>
            <p:nvPr/>
          </p:nvGrpSpPr>
          <p:grpSpPr>
            <a:xfrm>
              <a:off x="6458298" y="4911820"/>
              <a:ext cx="1669154" cy="545344"/>
              <a:chOff x="4583724" y="4964721"/>
              <a:chExt cx="1669154" cy="545344"/>
            </a:xfrm>
          </p:grpSpPr>
          <p:sp>
            <p:nvSpPr>
              <p:cNvPr id="67" name="Oval 66">
                <a:extLst>
                  <a:ext uri="{FF2B5EF4-FFF2-40B4-BE49-F238E27FC236}">
                    <a16:creationId xmlns:a16="http://schemas.microsoft.com/office/drawing/2014/main" id="{415DF9ED-7B29-7F45-8B85-9BBD23FC6CF4}"/>
                  </a:ext>
                </a:extLst>
              </p:cNvPr>
              <p:cNvSpPr/>
              <p:nvPr/>
            </p:nvSpPr>
            <p:spPr>
              <a:xfrm>
                <a:off x="4583724" y="4964721"/>
                <a:ext cx="211015" cy="21101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BF6C6C9C-0515-B545-B857-4757578F8CE8}"/>
                      </a:ext>
                    </a:extLst>
                  </p:cNvPr>
                  <p:cNvSpPr txBox="1"/>
                  <p:nvPr/>
                </p:nvSpPr>
                <p:spPr>
                  <a:xfrm>
                    <a:off x="4849289" y="5017622"/>
                    <a:ext cx="140358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rgbClr val="00B050"/>
                              </a:solidFill>
                              <a:latin typeface="Cambria Math" panose="02040503050406030204" pitchFamily="18" charset="0"/>
                            </a:rPr>
                            <m:t>𝑦</m:t>
                          </m:r>
                          <m:r>
                            <a:rPr lang="en-GB" sz="3200" b="0" i="1" smtClean="0">
                              <a:solidFill>
                                <a:srgbClr val="00B050"/>
                              </a:solidFill>
                              <a:latin typeface="Cambria Math" panose="02040503050406030204" pitchFamily="18" charset="0"/>
                            </a:rPr>
                            <m:t>=2.8</m:t>
                          </m:r>
                        </m:oMath>
                      </m:oMathPara>
                    </a14:m>
                    <a:endParaRPr lang="en-US" sz="3200" dirty="0">
                      <a:solidFill>
                        <a:srgbClr val="00B050"/>
                      </a:solidFill>
                    </a:endParaRPr>
                  </a:p>
                </p:txBody>
              </p:sp>
            </mc:Choice>
            <mc:Fallback xmlns="">
              <p:sp>
                <p:nvSpPr>
                  <p:cNvPr id="68" name="TextBox 67">
                    <a:extLst>
                      <a:ext uri="{FF2B5EF4-FFF2-40B4-BE49-F238E27FC236}">
                        <a16:creationId xmlns:a16="http://schemas.microsoft.com/office/drawing/2014/main" id="{BF6C6C9C-0515-B545-B857-4757578F8CE8}"/>
                      </a:ext>
                    </a:extLst>
                  </p:cNvPr>
                  <p:cNvSpPr txBox="1">
                    <a:spLocks noRot="1" noChangeAspect="1" noMove="1" noResize="1" noEditPoints="1" noAdjustHandles="1" noChangeArrowheads="1" noChangeShapeType="1" noTextEdit="1"/>
                  </p:cNvSpPr>
                  <p:nvPr/>
                </p:nvSpPr>
                <p:spPr>
                  <a:xfrm>
                    <a:off x="4849289" y="5017622"/>
                    <a:ext cx="1403589" cy="492443"/>
                  </a:xfrm>
                  <a:prstGeom prst="rect">
                    <a:avLst/>
                  </a:prstGeom>
                  <a:blipFill>
                    <a:blip r:embed="rId14"/>
                    <a:stretch>
                      <a:fillRect l="-6306" r="-7207" b="-2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084A684-4ACD-5341-B6CB-51BF70588C80}"/>
                    </a:ext>
                  </a:extLst>
                </p:cNvPr>
                <p:cNvSpPr txBox="1"/>
                <p:nvPr/>
              </p:nvSpPr>
              <p:spPr>
                <a:xfrm>
                  <a:off x="6950564" y="4495104"/>
                  <a:ext cx="167411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rgbClr val="FFC000"/>
                            </a:solidFill>
                            <a:latin typeface="Cambria Math" panose="02040503050406030204" pitchFamily="18" charset="0"/>
                            <a:ea typeface="Cambria Math" panose="02040503050406030204" pitchFamily="18" charset="0"/>
                          </a:rPr>
                          <m:t>𝜀</m:t>
                        </m:r>
                        <m:r>
                          <a:rPr lang="en-GB" sz="3200" b="0" i="1" smtClean="0">
                            <a:solidFill>
                              <a:srgbClr val="FFC000"/>
                            </a:solidFill>
                            <a:latin typeface="Cambria Math" panose="02040503050406030204" pitchFamily="18" charset="0"/>
                          </a:rPr>
                          <m:t>=−3.9</m:t>
                        </m:r>
                      </m:oMath>
                    </m:oMathPara>
                  </a14:m>
                  <a:endParaRPr lang="en-US" sz="3200" dirty="0">
                    <a:solidFill>
                      <a:srgbClr val="FFC000"/>
                    </a:solidFill>
                  </a:endParaRPr>
                </a:p>
              </p:txBody>
            </p:sp>
          </mc:Choice>
          <mc:Fallback xmlns="">
            <p:sp>
              <p:nvSpPr>
                <p:cNvPr id="69" name="TextBox 68">
                  <a:extLst>
                    <a:ext uri="{FF2B5EF4-FFF2-40B4-BE49-F238E27FC236}">
                      <a16:creationId xmlns:a16="http://schemas.microsoft.com/office/drawing/2014/main" id="{2084A684-4ACD-5341-B6CB-51BF70588C80}"/>
                    </a:ext>
                  </a:extLst>
                </p:cNvPr>
                <p:cNvSpPr txBox="1">
                  <a:spLocks noRot="1" noChangeAspect="1" noMove="1" noResize="1" noEditPoints="1" noAdjustHandles="1" noChangeArrowheads="1" noChangeShapeType="1" noTextEdit="1"/>
                </p:cNvSpPr>
                <p:nvPr/>
              </p:nvSpPr>
              <p:spPr>
                <a:xfrm>
                  <a:off x="6950564" y="4495104"/>
                  <a:ext cx="1674113" cy="492443"/>
                </a:xfrm>
                <a:prstGeom prst="rect">
                  <a:avLst/>
                </a:prstGeom>
                <a:blipFill>
                  <a:blip r:embed="rId15"/>
                  <a:stretch>
                    <a:fillRect l="-3008" r="-4511" b="-7500"/>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6E17C1CC-F97B-7E4E-AE30-02395FD2AC20}"/>
                </a:ext>
              </a:extLst>
            </p:cNvPr>
            <p:cNvCxnSpPr>
              <a:cxnSpLocks/>
              <a:endCxn id="69" idx="1"/>
            </p:cNvCxnSpPr>
            <p:nvPr/>
          </p:nvCxnSpPr>
          <p:spPr>
            <a:xfrm>
              <a:off x="6669313" y="4593021"/>
              <a:ext cx="281251" cy="14830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408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14:presetBounceEnd="50000">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14:bounceEnd="50000">
                                          <p:cBhvr additive="base">
                                            <p:cTn id="35" dur="500" fill="hold"/>
                                            <p:tgtEl>
                                              <p:spTgt spid="53"/>
                                            </p:tgtEl>
                                            <p:attrNameLst>
                                              <p:attrName>ppt_x</p:attrName>
                                            </p:attrNameLst>
                                          </p:cBhvr>
                                          <p:tavLst>
                                            <p:tav tm="0">
                                              <p:val>
                                                <p:strVal val="1+#ppt_w/2"/>
                                              </p:val>
                                            </p:tav>
                                            <p:tav tm="100000">
                                              <p:val>
                                                <p:strVal val="#ppt_x"/>
                                              </p:val>
                                            </p:tav>
                                          </p:tavLst>
                                        </p:anim>
                                        <p:anim calcmode="lin" valueType="num" p14:bounceEnd="50000">
                                          <p:cBhvr additive="base">
                                            <p:cTn id="36"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dissolve">
                                          <p:cBhvr>
                                            <p:cTn id="4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1+#ppt_w/2"/>
                                              </p:val>
                                            </p:tav>
                                            <p:tav tm="100000">
                                              <p:val>
                                                <p:strVal val="#ppt_x"/>
                                              </p:val>
                                            </p:tav>
                                          </p:tavLst>
                                        </p:anim>
                                        <p:anim calcmode="lin" valueType="num">
                                          <p:cBhvr additive="base">
                                            <p:cTn id="36"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dissolve">
                                          <p:cBhvr>
                                            <p:cTn id="4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1E6433-F261-AB45-8AB0-397878D0B57F}"/>
              </a:ext>
            </a:extLst>
          </p:cNvPr>
          <p:cNvSpPr>
            <a:spLocks noGrp="1"/>
          </p:cNvSpPr>
          <p:nvPr>
            <p:ph type="title"/>
          </p:nvPr>
        </p:nvSpPr>
        <p:spPr/>
        <p:txBody>
          <a:bodyPr/>
          <a:lstStyle/>
          <a:p>
            <a:r>
              <a:rPr lang="en-US" dirty="0"/>
              <a:t>Coming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17C43B-582D-5849-BD4D-BCF372311091}"/>
                  </a:ext>
                </a:extLst>
              </p:cNvPr>
              <p:cNvSpPr>
                <a:spLocks noGrp="1"/>
              </p:cNvSpPr>
              <p:nvPr>
                <p:ph idx="1"/>
              </p:nvPr>
            </p:nvSpPr>
            <p:spPr/>
            <p:txBody>
              <a:bodyPr/>
              <a:lstStyle/>
              <a:p>
                <a:r>
                  <a:rPr lang="en-US" dirty="0"/>
                  <a:t>How can we use our model error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dirty="0"/>
                  <a:t> to find the best possible linear model for our data?</a:t>
                </a:r>
              </a:p>
            </p:txBody>
          </p:sp>
        </mc:Choice>
        <mc:Fallback xmlns="">
          <p:sp>
            <p:nvSpPr>
              <p:cNvPr id="3" name="Content Placeholder 2">
                <a:extLst>
                  <a:ext uri="{FF2B5EF4-FFF2-40B4-BE49-F238E27FC236}">
                    <a16:creationId xmlns:a16="http://schemas.microsoft.com/office/drawing/2014/main" id="{9C17C43B-582D-5849-BD4D-BCF372311091}"/>
                  </a:ext>
                </a:extLst>
              </p:cNvPr>
              <p:cNvSpPr>
                <a:spLocks noGrp="1" noRot="1" noChangeAspect="1" noMove="1" noResize="1" noEditPoints="1" noAdjustHandles="1" noChangeArrowheads="1" noChangeShapeType="1" noTextEdit="1"/>
              </p:cNvSpPr>
              <p:nvPr>
                <p:ph idx="1"/>
              </p:nvPr>
            </p:nvSpPr>
            <p:spPr>
              <a:blipFill>
                <a:blip r:embed="rId3"/>
                <a:stretch>
                  <a:fillRect l="-1447" t="-2326"/>
                </a:stretch>
              </a:blipFill>
            </p:spPr>
            <p:txBody>
              <a:bodyPr/>
              <a:lstStyle/>
              <a:p>
                <a:r>
                  <a:rPr lang="en-US">
                    <a:noFill/>
                  </a:rPr>
                  <a:t> </a:t>
                </a:r>
              </a:p>
            </p:txBody>
          </p:sp>
        </mc:Fallback>
      </mc:AlternateContent>
    </p:spTree>
    <p:extLst>
      <p:ext uri="{BB962C8B-B14F-4D97-AF65-F5344CB8AC3E}">
        <p14:creationId xmlns:p14="http://schemas.microsoft.com/office/powerpoint/2010/main" val="2185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63B8398-96B7-A345-B99C-8E420FB1EE2E}"/>
                  </a:ext>
                </a:extLst>
              </p:cNvPr>
              <p:cNvSpPr txBox="1"/>
              <p:nvPr/>
            </p:nvSpPr>
            <p:spPr>
              <a:xfrm>
                <a:off x="2656187" y="2967335"/>
                <a:ext cx="3831626"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𝑦</m:t>
                      </m:r>
                      <m:r>
                        <a:rPr lang="en-GB" sz="6000" b="0" i="1" smtClean="0">
                          <a:latin typeface="Cambria Math" panose="02040503050406030204" pitchFamily="18" charset="0"/>
                        </a:rPr>
                        <m:t>=</m:t>
                      </m:r>
                      <m:r>
                        <a:rPr lang="en-GB" sz="6000" b="0" i="1" smtClean="0">
                          <a:latin typeface="Cambria Math" panose="02040503050406030204" pitchFamily="18" charset="0"/>
                        </a:rPr>
                        <m:t>𝑎𝑥</m:t>
                      </m:r>
                      <m:r>
                        <a:rPr lang="en-GB" sz="6000" b="0" i="1" smtClean="0">
                          <a:latin typeface="Cambria Math" panose="02040503050406030204" pitchFamily="18" charset="0"/>
                        </a:rPr>
                        <m:t>+</m:t>
                      </m:r>
                      <m:r>
                        <a:rPr lang="en-GB" sz="6000" b="0" i="1" smtClean="0">
                          <a:latin typeface="Cambria Math" panose="02040503050406030204" pitchFamily="18" charset="0"/>
                        </a:rPr>
                        <m:t>𝑏</m:t>
                      </m:r>
                    </m:oMath>
                  </m:oMathPara>
                </a14:m>
                <a:endParaRPr lang="en-US" sz="6000" dirty="0"/>
              </a:p>
            </p:txBody>
          </p:sp>
        </mc:Choice>
        <mc:Fallback xmlns="">
          <p:sp>
            <p:nvSpPr>
              <p:cNvPr id="2" name="TextBox 1">
                <a:extLst>
                  <a:ext uri="{FF2B5EF4-FFF2-40B4-BE49-F238E27FC236}">
                    <a16:creationId xmlns:a16="http://schemas.microsoft.com/office/drawing/2014/main" id="{863B8398-96B7-A345-B99C-8E420FB1EE2E}"/>
                  </a:ext>
                </a:extLst>
              </p:cNvPr>
              <p:cNvSpPr txBox="1">
                <a:spLocks noRot="1" noChangeAspect="1" noMove="1" noResize="1" noEditPoints="1" noAdjustHandles="1" noChangeArrowheads="1" noChangeShapeType="1" noTextEdit="1"/>
              </p:cNvSpPr>
              <p:nvPr/>
            </p:nvSpPr>
            <p:spPr>
              <a:xfrm>
                <a:off x="2656187" y="2967335"/>
                <a:ext cx="3831626" cy="923330"/>
              </a:xfrm>
              <a:prstGeom prst="rect">
                <a:avLst/>
              </a:prstGeom>
              <a:blipFill>
                <a:blip r:embed="rId3"/>
                <a:stretch>
                  <a:fillRect l="-4305" r="-3974" b="-22973"/>
                </a:stretch>
              </a:blipFill>
            </p:spPr>
            <p:txBody>
              <a:bodyPr/>
              <a:lstStyle/>
              <a:p>
                <a:r>
                  <a:rPr lang="en-US">
                    <a:noFill/>
                  </a:rPr>
                  <a:t> </a:t>
                </a:r>
              </a:p>
            </p:txBody>
          </p:sp>
        </mc:Fallback>
      </mc:AlternateContent>
      <p:sp>
        <p:nvSpPr>
          <p:cNvPr id="7" name="Title 2">
            <a:extLst>
              <a:ext uri="{FF2B5EF4-FFF2-40B4-BE49-F238E27FC236}">
                <a16:creationId xmlns:a16="http://schemas.microsoft.com/office/drawing/2014/main" id="{341819E3-91DA-4146-8801-B0A3EC17EAED}"/>
              </a:ext>
            </a:extLst>
          </p:cNvPr>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b="0" i="0" kern="1200">
                <a:solidFill>
                  <a:srgbClr val="002060"/>
                </a:solidFill>
                <a:latin typeface="Nirmala UI" panose="020B0604020202020204" pitchFamily="34" charset="0"/>
                <a:ea typeface="+mj-ea"/>
                <a:cs typeface="Nirmala UI" panose="020B0604020202020204" pitchFamily="34" charset="0"/>
              </a:defRPr>
            </a:lvl1pPr>
          </a:lstStyle>
          <a:p>
            <a:r>
              <a:rPr lang="en-US" dirty="0"/>
              <a:t>Equation of a line</a:t>
            </a:r>
          </a:p>
        </p:txBody>
      </p:sp>
    </p:spTree>
    <p:extLst>
      <p:ext uri="{BB962C8B-B14F-4D97-AF65-F5344CB8AC3E}">
        <p14:creationId xmlns:p14="http://schemas.microsoft.com/office/powerpoint/2010/main" val="301115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63B8398-96B7-A345-B99C-8E420FB1EE2E}"/>
                  </a:ext>
                </a:extLst>
              </p:cNvPr>
              <p:cNvSpPr txBox="1"/>
              <p:nvPr/>
            </p:nvSpPr>
            <p:spPr>
              <a:xfrm>
                <a:off x="2656187" y="2967335"/>
                <a:ext cx="3831626"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50"/>
                          </a:solidFill>
                          <a:latin typeface="Cambria Math" panose="02040503050406030204" pitchFamily="18" charset="0"/>
                        </a:rPr>
                        <m:t>𝑦</m:t>
                      </m:r>
                      <m:r>
                        <a:rPr lang="en-GB" sz="6000" b="0" i="1" smtClean="0">
                          <a:latin typeface="Cambria Math" panose="02040503050406030204" pitchFamily="18" charset="0"/>
                        </a:rPr>
                        <m:t>=</m:t>
                      </m:r>
                      <m:r>
                        <a:rPr lang="en-GB" sz="6000" b="0" i="1" smtClean="0">
                          <a:latin typeface="Cambria Math" panose="02040503050406030204" pitchFamily="18" charset="0"/>
                        </a:rPr>
                        <m:t>𝑎𝑥</m:t>
                      </m:r>
                      <m:r>
                        <a:rPr lang="en-GB" sz="6000" b="0" i="1" smtClean="0">
                          <a:latin typeface="Cambria Math" panose="02040503050406030204" pitchFamily="18" charset="0"/>
                        </a:rPr>
                        <m:t>+</m:t>
                      </m:r>
                      <m:r>
                        <a:rPr lang="en-GB" sz="6000" b="0" i="1" smtClean="0">
                          <a:latin typeface="Cambria Math" panose="02040503050406030204" pitchFamily="18" charset="0"/>
                        </a:rPr>
                        <m:t>𝑏</m:t>
                      </m:r>
                    </m:oMath>
                  </m:oMathPara>
                </a14:m>
                <a:endParaRPr lang="en-US" sz="6000" dirty="0"/>
              </a:p>
            </p:txBody>
          </p:sp>
        </mc:Choice>
        <mc:Fallback xmlns="">
          <p:sp>
            <p:nvSpPr>
              <p:cNvPr id="2" name="TextBox 1">
                <a:extLst>
                  <a:ext uri="{FF2B5EF4-FFF2-40B4-BE49-F238E27FC236}">
                    <a16:creationId xmlns:a16="http://schemas.microsoft.com/office/drawing/2014/main" id="{863B8398-96B7-A345-B99C-8E420FB1EE2E}"/>
                  </a:ext>
                </a:extLst>
              </p:cNvPr>
              <p:cNvSpPr txBox="1">
                <a:spLocks noRot="1" noChangeAspect="1" noMove="1" noResize="1" noEditPoints="1" noAdjustHandles="1" noChangeArrowheads="1" noChangeShapeType="1" noTextEdit="1"/>
              </p:cNvSpPr>
              <p:nvPr/>
            </p:nvSpPr>
            <p:spPr>
              <a:xfrm>
                <a:off x="2656187" y="2967335"/>
                <a:ext cx="3831626" cy="923330"/>
              </a:xfrm>
              <a:prstGeom prst="rect">
                <a:avLst/>
              </a:prstGeom>
              <a:blipFill>
                <a:blip r:embed="rId3"/>
                <a:stretch>
                  <a:fillRect l="-4305" r="-3974" b="-22973"/>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3CBE2F2D-B327-F145-BAEE-9B9842A6BDCE}"/>
              </a:ext>
            </a:extLst>
          </p:cNvPr>
          <p:cNvSpPr txBox="1"/>
          <p:nvPr/>
        </p:nvSpPr>
        <p:spPr>
          <a:xfrm>
            <a:off x="417689" y="4921956"/>
            <a:ext cx="3578578" cy="923330"/>
          </a:xfrm>
          <a:prstGeom prst="rect">
            <a:avLst/>
          </a:prstGeom>
          <a:noFill/>
        </p:spPr>
        <p:txBody>
          <a:bodyPr wrap="square" rtlCol="0">
            <a:spAutoFit/>
          </a:bodyPr>
          <a:lstStyle/>
          <a:p>
            <a:pPr algn="ctr"/>
            <a:r>
              <a:rPr lang="en-US" sz="5400" dirty="0">
                <a:solidFill>
                  <a:srgbClr val="00B050"/>
                </a:solidFill>
                <a:latin typeface="Nirmala UI" panose="020B0502040204020203" pitchFamily="34" charset="0"/>
                <a:ea typeface="Nirmala UI" panose="020B0502040204020203" pitchFamily="34" charset="0"/>
                <a:cs typeface="Nirmala UI" panose="020B0502040204020203" pitchFamily="34" charset="0"/>
              </a:rPr>
              <a:t>Variables</a:t>
            </a:r>
          </a:p>
        </p:txBody>
      </p:sp>
      <p:cxnSp>
        <p:nvCxnSpPr>
          <p:cNvPr id="5" name="Straight Arrow Connector 4">
            <a:extLst>
              <a:ext uri="{FF2B5EF4-FFF2-40B4-BE49-F238E27FC236}">
                <a16:creationId xmlns:a16="http://schemas.microsoft.com/office/drawing/2014/main" id="{50D178F1-9630-404A-AD0B-38727EC17582}"/>
              </a:ext>
            </a:extLst>
          </p:cNvPr>
          <p:cNvCxnSpPr>
            <a:cxnSpLocks/>
            <a:stCxn id="3" idx="0"/>
          </p:cNvCxnSpPr>
          <p:nvPr/>
        </p:nvCxnSpPr>
        <p:spPr>
          <a:xfrm flipV="1">
            <a:off x="2206978" y="3943466"/>
            <a:ext cx="592666" cy="97849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5BEE194-3AA0-704B-88DD-ABCC5AE11B71}"/>
              </a:ext>
            </a:extLst>
          </p:cNvPr>
          <p:cNvCxnSpPr>
            <a:cxnSpLocks/>
            <a:stCxn id="3" idx="0"/>
          </p:cNvCxnSpPr>
          <p:nvPr/>
        </p:nvCxnSpPr>
        <p:spPr>
          <a:xfrm flipV="1">
            <a:off x="2206978" y="3759200"/>
            <a:ext cx="2365022" cy="1162756"/>
          </a:xfrm>
          <a:prstGeom prst="straightConnector1">
            <a:avLst/>
          </a:prstGeom>
          <a:ln w="76200">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230ACDAC-555A-A741-B67E-9A7498B05A50}"/>
              </a:ext>
            </a:extLst>
          </p:cNvPr>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b="0" i="0" kern="1200">
                <a:solidFill>
                  <a:srgbClr val="002060"/>
                </a:solidFill>
                <a:latin typeface="Nirmala UI" panose="020B0604020202020204" pitchFamily="34" charset="0"/>
                <a:ea typeface="+mj-ea"/>
                <a:cs typeface="Nirmala UI" panose="020B0604020202020204" pitchFamily="34" charset="0"/>
              </a:defRPr>
            </a:lvl1pPr>
          </a:lstStyle>
          <a:p>
            <a:r>
              <a:rPr lang="en-US" dirty="0"/>
              <a:t>Equation of a line</a:t>
            </a:r>
          </a:p>
        </p:txBody>
      </p:sp>
    </p:spTree>
    <p:extLst>
      <p:ext uri="{BB962C8B-B14F-4D97-AF65-F5344CB8AC3E}">
        <p14:creationId xmlns:p14="http://schemas.microsoft.com/office/powerpoint/2010/main" val="421738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63B8398-96B7-A345-B99C-8E420FB1EE2E}"/>
                  </a:ext>
                </a:extLst>
              </p:cNvPr>
              <p:cNvSpPr txBox="1"/>
              <p:nvPr/>
            </p:nvSpPr>
            <p:spPr>
              <a:xfrm>
                <a:off x="2656187" y="2967335"/>
                <a:ext cx="3831626"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50"/>
                          </a:solidFill>
                          <a:latin typeface="Cambria Math" panose="02040503050406030204" pitchFamily="18" charset="0"/>
                        </a:rPr>
                        <m:t>𝑦</m:t>
                      </m:r>
                      <m:r>
                        <a:rPr lang="en-GB" sz="6000" b="0" i="1" smtClean="0">
                          <a:latin typeface="Cambria Math" panose="02040503050406030204" pitchFamily="18" charset="0"/>
                        </a:rPr>
                        <m:t>=</m:t>
                      </m:r>
                      <m:r>
                        <a:rPr lang="en-GB" sz="6000" b="0" i="1" smtClean="0">
                          <a:solidFill>
                            <a:srgbClr val="00B0F0"/>
                          </a:solidFill>
                          <a:latin typeface="Cambria Math" panose="02040503050406030204" pitchFamily="18" charset="0"/>
                        </a:rPr>
                        <m:t>𝑎</m:t>
                      </m:r>
                      <m:r>
                        <a:rPr lang="en-GB" sz="6000" b="0" i="1" smtClean="0">
                          <a:solidFill>
                            <a:srgbClr val="00B050"/>
                          </a:solidFill>
                          <a:latin typeface="Cambria Math" panose="02040503050406030204" pitchFamily="18" charset="0"/>
                        </a:rPr>
                        <m:t>𝑥</m:t>
                      </m:r>
                      <m:r>
                        <a:rPr lang="en-GB" sz="6000" b="0" i="1" smtClean="0">
                          <a:latin typeface="Cambria Math" panose="02040503050406030204" pitchFamily="18" charset="0"/>
                        </a:rPr>
                        <m:t>+</m:t>
                      </m:r>
                      <m:r>
                        <a:rPr lang="en-GB" sz="6000" b="0" i="1" smtClean="0">
                          <a:solidFill>
                            <a:srgbClr val="00B0F0"/>
                          </a:solidFill>
                          <a:latin typeface="Cambria Math" panose="02040503050406030204" pitchFamily="18" charset="0"/>
                        </a:rPr>
                        <m:t>𝑏</m:t>
                      </m:r>
                    </m:oMath>
                  </m:oMathPara>
                </a14:m>
                <a:endParaRPr lang="en-US" sz="6000" dirty="0"/>
              </a:p>
            </p:txBody>
          </p:sp>
        </mc:Choice>
        <mc:Fallback xmlns="">
          <p:sp>
            <p:nvSpPr>
              <p:cNvPr id="2" name="TextBox 1">
                <a:extLst>
                  <a:ext uri="{FF2B5EF4-FFF2-40B4-BE49-F238E27FC236}">
                    <a16:creationId xmlns:a16="http://schemas.microsoft.com/office/drawing/2014/main" id="{863B8398-96B7-A345-B99C-8E420FB1EE2E}"/>
                  </a:ext>
                </a:extLst>
              </p:cNvPr>
              <p:cNvSpPr txBox="1">
                <a:spLocks noRot="1" noChangeAspect="1" noMove="1" noResize="1" noEditPoints="1" noAdjustHandles="1" noChangeArrowheads="1" noChangeShapeType="1" noTextEdit="1"/>
              </p:cNvSpPr>
              <p:nvPr/>
            </p:nvSpPr>
            <p:spPr>
              <a:xfrm>
                <a:off x="2656187" y="2967335"/>
                <a:ext cx="3831626" cy="923330"/>
              </a:xfrm>
              <a:prstGeom prst="rect">
                <a:avLst/>
              </a:prstGeom>
              <a:blipFill>
                <a:blip r:embed="rId3"/>
                <a:stretch>
                  <a:fillRect l="-4305" r="-3974" b="-2297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CBE2F2D-B327-F145-BAEE-9B9842A6BDCE}"/>
              </a:ext>
            </a:extLst>
          </p:cNvPr>
          <p:cNvSpPr txBox="1"/>
          <p:nvPr/>
        </p:nvSpPr>
        <p:spPr>
          <a:xfrm>
            <a:off x="417689" y="4921956"/>
            <a:ext cx="3578578" cy="923330"/>
          </a:xfrm>
          <a:prstGeom prst="rect">
            <a:avLst/>
          </a:prstGeom>
          <a:noFill/>
        </p:spPr>
        <p:txBody>
          <a:bodyPr wrap="square" rtlCol="0">
            <a:spAutoFit/>
          </a:bodyPr>
          <a:lstStyle/>
          <a:p>
            <a:pPr algn="ctr"/>
            <a:r>
              <a:rPr lang="en-US" sz="5400" dirty="0">
                <a:solidFill>
                  <a:srgbClr val="00B050"/>
                </a:solidFill>
                <a:latin typeface="Nirmala UI" panose="020B0502040204020203" pitchFamily="34" charset="0"/>
                <a:ea typeface="Nirmala UI" panose="020B0502040204020203" pitchFamily="34" charset="0"/>
                <a:cs typeface="Nirmala UI" panose="020B0502040204020203" pitchFamily="34" charset="0"/>
              </a:rPr>
              <a:t>Variables</a:t>
            </a:r>
          </a:p>
        </p:txBody>
      </p:sp>
      <p:cxnSp>
        <p:nvCxnSpPr>
          <p:cNvPr id="5" name="Straight Arrow Connector 4">
            <a:extLst>
              <a:ext uri="{FF2B5EF4-FFF2-40B4-BE49-F238E27FC236}">
                <a16:creationId xmlns:a16="http://schemas.microsoft.com/office/drawing/2014/main" id="{50D178F1-9630-404A-AD0B-38727EC17582}"/>
              </a:ext>
            </a:extLst>
          </p:cNvPr>
          <p:cNvCxnSpPr>
            <a:cxnSpLocks/>
            <a:stCxn id="3" idx="0"/>
          </p:cNvCxnSpPr>
          <p:nvPr/>
        </p:nvCxnSpPr>
        <p:spPr>
          <a:xfrm flipV="1">
            <a:off x="2206978" y="3943466"/>
            <a:ext cx="592666" cy="978490"/>
          </a:xfrm>
          <a:prstGeom prst="straightConnector1">
            <a:avLst/>
          </a:prstGeom>
          <a:ln w="76200">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5BEE194-3AA0-704B-88DD-ABCC5AE11B71}"/>
              </a:ext>
            </a:extLst>
          </p:cNvPr>
          <p:cNvCxnSpPr>
            <a:cxnSpLocks/>
            <a:stCxn id="3" idx="0"/>
          </p:cNvCxnSpPr>
          <p:nvPr/>
        </p:nvCxnSpPr>
        <p:spPr>
          <a:xfrm flipV="1">
            <a:off x="2206978" y="3759200"/>
            <a:ext cx="2365022" cy="116275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C891E7-9E47-1F4E-85D4-F284D262E21A}"/>
              </a:ext>
            </a:extLst>
          </p:cNvPr>
          <p:cNvSpPr txBox="1"/>
          <p:nvPr/>
        </p:nvSpPr>
        <p:spPr>
          <a:xfrm>
            <a:off x="4884395" y="1233876"/>
            <a:ext cx="3578578" cy="923330"/>
          </a:xfrm>
          <a:prstGeom prst="rect">
            <a:avLst/>
          </a:prstGeom>
          <a:noFill/>
        </p:spPr>
        <p:txBody>
          <a:bodyPr wrap="square" rtlCol="0">
            <a:spAutoFit/>
          </a:bodyPr>
          <a:lstStyle/>
          <a:p>
            <a:pPr algn="ctr"/>
            <a:r>
              <a:rPr lang="en-US" sz="5400" dirty="0">
                <a:solidFill>
                  <a:srgbClr val="00B0F0"/>
                </a:solidFill>
                <a:latin typeface="Nirmala UI" panose="020B0502040204020203" pitchFamily="34" charset="0"/>
                <a:ea typeface="Nirmala UI" panose="020B0502040204020203" pitchFamily="34" charset="0"/>
                <a:cs typeface="Nirmala UI" panose="020B0502040204020203" pitchFamily="34" charset="0"/>
              </a:rPr>
              <a:t>Parameters</a:t>
            </a:r>
          </a:p>
        </p:txBody>
      </p:sp>
      <p:cxnSp>
        <p:nvCxnSpPr>
          <p:cNvPr id="8" name="Straight Arrow Connector 7">
            <a:extLst>
              <a:ext uri="{FF2B5EF4-FFF2-40B4-BE49-F238E27FC236}">
                <a16:creationId xmlns:a16="http://schemas.microsoft.com/office/drawing/2014/main" id="{731F96FF-3E9C-BB4D-8A64-03D949FBBE41}"/>
              </a:ext>
            </a:extLst>
          </p:cNvPr>
          <p:cNvCxnSpPr>
            <a:cxnSpLocks/>
            <a:stCxn id="6" idx="2"/>
          </p:cNvCxnSpPr>
          <p:nvPr/>
        </p:nvCxnSpPr>
        <p:spPr>
          <a:xfrm flipH="1">
            <a:off x="4572000" y="2157206"/>
            <a:ext cx="2101684" cy="1076648"/>
          </a:xfrm>
          <a:prstGeom prst="straightConnector1">
            <a:avLst/>
          </a:prstGeom>
          <a:ln w="76200">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DD4846-F9DE-2C4B-BC2B-CAA4105D58D3}"/>
              </a:ext>
            </a:extLst>
          </p:cNvPr>
          <p:cNvCxnSpPr>
            <a:cxnSpLocks/>
            <a:stCxn id="6" idx="2"/>
          </p:cNvCxnSpPr>
          <p:nvPr/>
        </p:nvCxnSpPr>
        <p:spPr>
          <a:xfrm flipH="1">
            <a:off x="6266985" y="2157206"/>
            <a:ext cx="406699" cy="987438"/>
          </a:xfrm>
          <a:prstGeom prst="straightConnector1">
            <a:avLst/>
          </a:prstGeom>
          <a:ln w="76200">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A6305569-447C-2C4F-9BAC-136237890FBA}"/>
              </a:ext>
            </a:extLst>
          </p:cNvPr>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b="0" i="0" kern="1200">
                <a:solidFill>
                  <a:srgbClr val="002060"/>
                </a:solidFill>
                <a:latin typeface="Nirmala UI" panose="020B0604020202020204" pitchFamily="34" charset="0"/>
                <a:ea typeface="+mj-ea"/>
                <a:cs typeface="Nirmala UI" panose="020B0604020202020204" pitchFamily="34" charset="0"/>
              </a:defRPr>
            </a:lvl1pPr>
          </a:lstStyle>
          <a:p>
            <a:r>
              <a:rPr lang="en-US"/>
              <a:t>Equation of a line</a:t>
            </a:r>
            <a:endParaRPr lang="en-US" dirty="0"/>
          </a:p>
        </p:txBody>
      </p:sp>
    </p:spTree>
    <p:extLst>
      <p:ext uri="{BB962C8B-B14F-4D97-AF65-F5344CB8AC3E}">
        <p14:creationId xmlns:p14="http://schemas.microsoft.com/office/powerpoint/2010/main" val="128848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63B8398-96B7-A345-B99C-8E420FB1EE2E}"/>
                  </a:ext>
                </a:extLst>
              </p:cNvPr>
              <p:cNvSpPr txBox="1"/>
              <p:nvPr/>
            </p:nvSpPr>
            <p:spPr>
              <a:xfrm>
                <a:off x="2656187" y="2967335"/>
                <a:ext cx="3831626"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50"/>
                          </a:solidFill>
                          <a:latin typeface="Cambria Math" panose="02040503050406030204" pitchFamily="18" charset="0"/>
                        </a:rPr>
                        <m:t>𝑦</m:t>
                      </m:r>
                      <m:r>
                        <a:rPr lang="en-GB" sz="6000" b="0" i="1" smtClean="0">
                          <a:latin typeface="Cambria Math" panose="02040503050406030204" pitchFamily="18" charset="0"/>
                        </a:rPr>
                        <m:t>=</m:t>
                      </m:r>
                      <m:r>
                        <a:rPr lang="en-GB" sz="6000" b="0" i="1" smtClean="0">
                          <a:solidFill>
                            <a:srgbClr val="00B0F0"/>
                          </a:solidFill>
                          <a:latin typeface="Cambria Math" panose="02040503050406030204" pitchFamily="18" charset="0"/>
                        </a:rPr>
                        <m:t>𝑎</m:t>
                      </m:r>
                      <m:r>
                        <a:rPr lang="en-GB" sz="6000" b="0" i="1" smtClean="0">
                          <a:solidFill>
                            <a:srgbClr val="00B050"/>
                          </a:solidFill>
                          <a:latin typeface="Cambria Math" panose="02040503050406030204" pitchFamily="18" charset="0"/>
                        </a:rPr>
                        <m:t>𝑥</m:t>
                      </m:r>
                      <m:r>
                        <a:rPr lang="en-GB" sz="6000" b="0" i="1" smtClean="0">
                          <a:latin typeface="Cambria Math" panose="02040503050406030204" pitchFamily="18" charset="0"/>
                        </a:rPr>
                        <m:t>+</m:t>
                      </m:r>
                      <m:r>
                        <a:rPr lang="en-GB" sz="6000" b="0" i="1" smtClean="0">
                          <a:solidFill>
                            <a:srgbClr val="00B0F0"/>
                          </a:solidFill>
                          <a:latin typeface="Cambria Math" panose="02040503050406030204" pitchFamily="18" charset="0"/>
                        </a:rPr>
                        <m:t>𝑏</m:t>
                      </m:r>
                    </m:oMath>
                  </m:oMathPara>
                </a14:m>
                <a:endParaRPr lang="en-US" sz="6000" dirty="0"/>
              </a:p>
            </p:txBody>
          </p:sp>
        </mc:Choice>
        <mc:Fallback xmlns="">
          <p:sp>
            <p:nvSpPr>
              <p:cNvPr id="2" name="TextBox 1">
                <a:extLst>
                  <a:ext uri="{FF2B5EF4-FFF2-40B4-BE49-F238E27FC236}">
                    <a16:creationId xmlns:a16="http://schemas.microsoft.com/office/drawing/2014/main" id="{863B8398-96B7-A345-B99C-8E420FB1EE2E}"/>
                  </a:ext>
                </a:extLst>
              </p:cNvPr>
              <p:cNvSpPr txBox="1">
                <a:spLocks noRot="1" noChangeAspect="1" noMove="1" noResize="1" noEditPoints="1" noAdjustHandles="1" noChangeArrowheads="1" noChangeShapeType="1" noTextEdit="1"/>
              </p:cNvSpPr>
              <p:nvPr/>
            </p:nvSpPr>
            <p:spPr>
              <a:xfrm>
                <a:off x="2656187" y="2967335"/>
                <a:ext cx="3831626" cy="923330"/>
              </a:xfrm>
              <a:prstGeom prst="rect">
                <a:avLst/>
              </a:prstGeom>
              <a:blipFill>
                <a:blip r:embed="rId3"/>
                <a:stretch>
                  <a:fillRect l="-4305" r="-3974" b="-22973"/>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F27491ED-7C3F-5441-A405-6DB8174795CB}"/>
              </a:ext>
            </a:extLst>
          </p:cNvPr>
          <p:cNvGrpSpPr/>
          <p:nvPr/>
        </p:nvGrpSpPr>
        <p:grpSpPr>
          <a:xfrm>
            <a:off x="417689" y="3759200"/>
            <a:ext cx="4154311" cy="2086086"/>
            <a:chOff x="417689" y="3759200"/>
            <a:chExt cx="4154311" cy="2086086"/>
          </a:xfrm>
        </p:grpSpPr>
        <p:sp>
          <p:nvSpPr>
            <p:cNvPr id="3" name="TextBox 2">
              <a:extLst>
                <a:ext uri="{FF2B5EF4-FFF2-40B4-BE49-F238E27FC236}">
                  <a16:creationId xmlns:a16="http://schemas.microsoft.com/office/drawing/2014/main" id="{3CBE2F2D-B327-F145-BAEE-9B9842A6BDCE}"/>
                </a:ext>
              </a:extLst>
            </p:cNvPr>
            <p:cNvSpPr txBox="1"/>
            <p:nvPr/>
          </p:nvSpPr>
          <p:spPr>
            <a:xfrm>
              <a:off x="417689" y="4921956"/>
              <a:ext cx="3578578" cy="923330"/>
            </a:xfrm>
            <a:prstGeom prst="rect">
              <a:avLst/>
            </a:prstGeom>
            <a:noFill/>
          </p:spPr>
          <p:txBody>
            <a:bodyPr wrap="square" rtlCol="0">
              <a:spAutoFit/>
            </a:bodyPr>
            <a:lstStyle/>
            <a:p>
              <a:pPr algn="ctr"/>
              <a:r>
                <a:rPr lang="en-US" sz="5400" dirty="0">
                  <a:solidFill>
                    <a:srgbClr val="00B050"/>
                  </a:solidFill>
                  <a:latin typeface="Nirmala UI" panose="020B0502040204020203" pitchFamily="34" charset="0"/>
                  <a:ea typeface="Nirmala UI" panose="020B0502040204020203" pitchFamily="34" charset="0"/>
                  <a:cs typeface="Nirmala UI" panose="020B0502040204020203" pitchFamily="34" charset="0"/>
                </a:rPr>
                <a:t>Variables</a:t>
              </a:r>
            </a:p>
          </p:txBody>
        </p:sp>
        <p:cxnSp>
          <p:nvCxnSpPr>
            <p:cNvPr id="5" name="Straight Arrow Connector 4">
              <a:extLst>
                <a:ext uri="{FF2B5EF4-FFF2-40B4-BE49-F238E27FC236}">
                  <a16:creationId xmlns:a16="http://schemas.microsoft.com/office/drawing/2014/main" id="{50D178F1-9630-404A-AD0B-38727EC17582}"/>
                </a:ext>
              </a:extLst>
            </p:cNvPr>
            <p:cNvCxnSpPr>
              <a:cxnSpLocks/>
              <a:stCxn id="3" idx="0"/>
            </p:cNvCxnSpPr>
            <p:nvPr/>
          </p:nvCxnSpPr>
          <p:spPr>
            <a:xfrm flipV="1">
              <a:off x="2206978" y="3943466"/>
              <a:ext cx="592666" cy="978490"/>
            </a:xfrm>
            <a:prstGeom prst="straightConnector1">
              <a:avLst/>
            </a:prstGeom>
            <a:ln w="76200">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5BEE194-3AA0-704B-88DD-ABCC5AE11B71}"/>
                </a:ext>
              </a:extLst>
            </p:cNvPr>
            <p:cNvCxnSpPr>
              <a:cxnSpLocks/>
              <a:stCxn id="3" idx="0"/>
            </p:cNvCxnSpPr>
            <p:nvPr/>
          </p:nvCxnSpPr>
          <p:spPr>
            <a:xfrm flipV="1">
              <a:off x="2206978" y="3759200"/>
              <a:ext cx="2365022" cy="116275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2562F8F-CD84-214F-8492-A3527E7C84AC}"/>
              </a:ext>
            </a:extLst>
          </p:cNvPr>
          <p:cNvGrpSpPr/>
          <p:nvPr/>
        </p:nvGrpSpPr>
        <p:grpSpPr>
          <a:xfrm>
            <a:off x="4572000" y="1233876"/>
            <a:ext cx="3890973" cy="1999978"/>
            <a:chOff x="4572000" y="1233876"/>
            <a:chExt cx="3890973" cy="1999978"/>
          </a:xfrm>
        </p:grpSpPr>
        <p:sp>
          <p:nvSpPr>
            <p:cNvPr id="6" name="TextBox 5">
              <a:extLst>
                <a:ext uri="{FF2B5EF4-FFF2-40B4-BE49-F238E27FC236}">
                  <a16:creationId xmlns:a16="http://schemas.microsoft.com/office/drawing/2014/main" id="{ACC891E7-9E47-1F4E-85D4-F284D262E21A}"/>
                </a:ext>
              </a:extLst>
            </p:cNvPr>
            <p:cNvSpPr txBox="1"/>
            <p:nvPr/>
          </p:nvSpPr>
          <p:spPr>
            <a:xfrm>
              <a:off x="4884395" y="1233876"/>
              <a:ext cx="3578578" cy="923330"/>
            </a:xfrm>
            <a:prstGeom prst="rect">
              <a:avLst/>
            </a:prstGeom>
            <a:noFill/>
          </p:spPr>
          <p:txBody>
            <a:bodyPr wrap="square" rtlCol="0">
              <a:spAutoFit/>
            </a:bodyPr>
            <a:lstStyle/>
            <a:p>
              <a:pPr algn="ctr"/>
              <a:r>
                <a:rPr lang="en-US" sz="5400" dirty="0">
                  <a:solidFill>
                    <a:srgbClr val="00B0F0"/>
                  </a:solidFill>
                  <a:latin typeface="Nirmala UI" panose="020B0502040204020203" pitchFamily="34" charset="0"/>
                  <a:ea typeface="Nirmala UI" panose="020B0502040204020203" pitchFamily="34" charset="0"/>
                  <a:cs typeface="Nirmala UI" panose="020B0502040204020203" pitchFamily="34" charset="0"/>
                </a:rPr>
                <a:t>Parameters</a:t>
              </a:r>
            </a:p>
          </p:txBody>
        </p:sp>
        <p:cxnSp>
          <p:nvCxnSpPr>
            <p:cNvPr id="8" name="Straight Arrow Connector 7">
              <a:extLst>
                <a:ext uri="{FF2B5EF4-FFF2-40B4-BE49-F238E27FC236}">
                  <a16:creationId xmlns:a16="http://schemas.microsoft.com/office/drawing/2014/main" id="{731F96FF-3E9C-BB4D-8A64-03D949FBBE41}"/>
                </a:ext>
              </a:extLst>
            </p:cNvPr>
            <p:cNvCxnSpPr>
              <a:cxnSpLocks/>
              <a:stCxn id="6" idx="2"/>
            </p:cNvCxnSpPr>
            <p:nvPr/>
          </p:nvCxnSpPr>
          <p:spPr>
            <a:xfrm flipH="1">
              <a:off x="4572000" y="2157206"/>
              <a:ext cx="2101684" cy="1076648"/>
            </a:xfrm>
            <a:prstGeom prst="straightConnector1">
              <a:avLst/>
            </a:prstGeom>
            <a:ln w="76200">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DD4846-F9DE-2C4B-BC2B-CAA4105D58D3}"/>
                </a:ext>
              </a:extLst>
            </p:cNvPr>
            <p:cNvCxnSpPr>
              <a:cxnSpLocks/>
              <a:stCxn id="6" idx="2"/>
            </p:cNvCxnSpPr>
            <p:nvPr/>
          </p:nvCxnSpPr>
          <p:spPr>
            <a:xfrm flipH="1">
              <a:off x="6266985" y="2157206"/>
              <a:ext cx="406699" cy="987438"/>
            </a:xfrm>
            <a:prstGeom prst="straightConnector1">
              <a:avLst/>
            </a:prstGeom>
            <a:ln w="76200">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Title 2">
            <a:extLst>
              <a:ext uri="{FF2B5EF4-FFF2-40B4-BE49-F238E27FC236}">
                <a16:creationId xmlns:a16="http://schemas.microsoft.com/office/drawing/2014/main" id="{7447C46A-4DF1-C549-B6B3-9C24CF71E61E}"/>
              </a:ext>
            </a:extLst>
          </p:cNvPr>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b="0" i="0" kern="1200">
                <a:solidFill>
                  <a:srgbClr val="002060"/>
                </a:solidFill>
                <a:latin typeface="Nirmala UI" panose="020B0604020202020204" pitchFamily="34" charset="0"/>
                <a:ea typeface="+mj-ea"/>
                <a:cs typeface="Nirmala UI" panose="020B0604020202020204" pitchFamily="34" charset="0"/>
              </a:defRPr>
            </a:lvl1pPr>
          </a:lstStyle>
          <a:p>
            <a:r>
              <a:rPr lang="en-US"/>
              <a:t>Equation of a line</a:t>
            </a:r>
            <a:endParaRPr lang="en-US" dirty="0"/>
          </a:p>
        </p:txBody>
      </p:sp>
    </p:spTree>
    <p:extLst>
      <p:ext uri="{BB962C8B-B14F-4D97-AF65-F5344CB8AC3E}">
        <p14:creationId xmlns:p14="http://schemas.microsoft.com/office/powerpoint/2010/main" val="198790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0" presetClass="path" presetSubtype="0" accel="50000" decel="50000" fill="hold" grpId="0" nodeType="withEffect">
                                  <p:stCondLst>
                                    <p:cond delay="1000"/>
                                  </p:stCondLst>
                                  <p:childTnLst>
                                    <p:animMotion origin="layout" path="M 0 0 L 0.2559 0.39907 " pathEditMode="relative" rAng="0" ptsTypes="AA">
                                      <p:cBhvr>
                                        <p:cTn id="12" dur="2000" fill="hold"/>
                                        <p:tgtEl>
                                          <p:spTgt spid="2"/>
                                        </p:tgtEl>
                                        <p:attrNameLst>
                                          <p:attrName>ppt_x</p:attrName>
                                          <p:attrName>ppt_y</p:attrName>
                                        </p:attrNameLst>
                                      </p:cBhvr>
                                      <p:rCtr x="12795" y="1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7447C46A-4DF1-C549-B6B3-9C24CF71E61E}"/>
              </a:ext>
            </a:extLst>
          </p:cNvPr>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b="0" i="0" kern="1200">
                <a:solidFill>
                  <a:srgbClr val="002060"/>
                </a:solidFill>
                <a:latin typeface="Nirmala UI" panose="020B0604020202020204" pitchFamily="34" charset="0"/>
                <a:ea typeface="+mj-ea"/>
                <a:cs typeface="Nirmala UI" panose="020B0604020202020204" pitchFamily="34" charset="0"/>
              </a:defRPr>
            </a:lvl1pPr>
          </a:lstStyle>
          <a:p>
            <a:r>
              <a:rPr lang="en-US" dirty="0"/>
              <a:t>Equation of a line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66F570C-5923-974E-8D91-175C4A1F232B}"/>
                  </a:ext>
                </a:extLst>
              </p:cNvPr>
              <p:cNvSpPr txBox="1"/>
              <p:nvPr/>
            </p:nvSpPr>
            <p:spPr>
              <a:xfrm>
                <a:off x="5005377" y="5706818"/>
                <a:ext cx="3831626"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chemeClr val="tx1"/>
                          </a:solidFill>
                          <a:latin typeface="Cambria Math" panose="02040503050406030204" pitchFamily="18" charset="0"/>
                        </a:rPr>
                        <m:t>𝑦</m:t>
                      </m:r>
                      <m:r>
                        <a:rPr lang="en-GB" sz="6000" b="0" i="1" smtClean="0">
                          <a:solidFill>
                            <a:schemeClr val="tx1"/>
                          </a:solidFill>
                          <a:latin typeface="Cambria Math" panose="02040503050406030204" pitchFamily="18" charset="0"/>
                        </a:rPr>
                        <m:t>=</m:t>
                      </m:r>
                      <m:r>
                        <a:rPr lang="en-GB" sz="6000" b="0" i="1" smtClean="0">
                          <a:solidFill>
                            <a:srgbClr val="FFA201"/>
                          </a:solidFill>
                          <a:latin typeface="Cambria Math" panose="02040503050406030204" pitchFamily="18" charset="0"/>
                        </a:rPr>
                        <m:t>𝑎</m:t>
                      </m:r>
                      <m:r>
                        <a:rPr lang="en-GB" sz="6000" b="0" i="1" smtClean="0">
                          <a:solidFill>
                            <a:schemeClr val="tx1"/>
                          </a:solidFill>
                          <a:latin typeface="Cambria Math" panose="02040503050406030204" pitchFamily="18" charset="0"/>
                        </a:rPr>
                        <m:t>𝑥</m:t>
                      </m:r>
                      <m:r>
                        <a:rPr lang="en-GB" sz="6000" b="0" i="1" smtClean="0">
                          <a:solidFill>
                            <a:schemeClr val="tx1"/>
                          </a:solidFill>
                          <a:latin typeface="Cambria Math" panose="02040503050406030204" pitchFamily="18" charset="0"/>
                        </a:rPr>
                        <m:t>+</m:t>
                      </m:r>
                      <m:r>
                        <a:rPr lang="en-GB" sz="6000" b="0" i="1" smtClean="0">
                          <a:solidFill>
                            <a:srgbClr val="07BF05"/>
                          </a:solidFill>
                          <a:latin typeface="Cambria Math" panose="02040503050406030204" pitchFamily="18" charset="0"/>
                        </a:rPr>
                        <m:t>𝑏</m:t>
                      </m:r>
                    </m:oMath>
                  </m:oMathPara>
                </a14:m>
                <a:endParaRPr lang="en-US" sz="6000" dirty="0">
                  <a:solidFill>
                    <a:schemeClr val="tx1"/>
                  </a:solidFill>
                </a:endParaRPr>
              </a:p>
            </p:txBody>
          </p:sp>
        </mc:Choice>
        <mc:Fallback xmlns="">
          <p:sp>
            <p:nvSpPr>
              <p:cNvPr id="12" name="TextBox 11">
                <a:extLst>
                  <a:ext uri="{FF2B5EF4-FFF2-40B4-BE49-F238E27FC236}">
                    <a16:creationId xmlns:a16="http://schemas.microsoft.com/office/drawing/2014/main" id="{766F570C-5923-974E-8D91-175C4A1F232B}"/>
                  </a:ext>
                </a:extLst>
              </p:cNvPr>
              <p:cNvSpPr txBox="1">
                <a:spLocks noRot="1" noChangeAspect="1" noMove="1" noResize="1" noEditPoints="1" noAdjustHandles="1" noChangeArrowheads="1" noChangeShapeType="1" noTextEdit="1"/>
              </p:cNvSpPr>
              <p:nvPr/>
            </p:nvSpPr>
            <p:spPr>
              <a:xfrm>
                <a:off x="5005377" y="5706818"/>
                <a:ext cx="3831626" cy="923330"/>
              </a:xfrm>
              <a:prstGeom prst="rect">
                <a:avLst/>
              </a:prstGeom>
              <a:blipFill>
                <a:blip r:embed="rId3"/>
                <a:stretch>
                  <a:fillRect l="-4305" r="-3974" b="-22973"/>
                </a:stretch>
              </a:blipFill>
            </p:spPr>
            <p:txBody>
              <a:bodyPr/>
              <a:lstStyle/>
              <a:p>
                <a:r>
                  <a:rPr lang="en-US">
                    <a:noFill/>
                  </a:rPr>
                  <a:t> </a:t>
                </a:r>
              </a:p>
            </p:txBody>
          </p:sp>
        </mc:Fallback>
      </mc:AlternateContent>
      <mc:AlternateContent xmlns:mc="http://schemas.openxmlformats.org/markup-compatibility/2006" xmlns:we="http://schemas.microsoft.com/office/webextensions/webextension/2010/11" xmlns:pca="http://schemas.microsoft.com/office/powerpoint/2013/contentapp">
        <mc:Choice Requires="we pca">
          <p:graphicFrame>
            <p:nvGraphicFramePr>
              <p:cNvPr id="13" name="Add-in 12" title="Web Viewer">
                <a:extLst>
                  <a:ext uri="{FF2B5EF4-FFF2-40B4-BE49-F238E27FC236}">
                    <a16:creationId xmlns:a16="http://schemas.microsoft.com/office/drawing/2014/main" id="{9CD2A718-97B0-0B4F-A906-11A9A521C92F}"/>
                  </a:ext>
                </a:extLst>
              </p:cNvPr>
              <p:cNvGraphicFramePr>
                <a:graphicFrameLocks noGrp="1"/>
              </p:cNvGraphicFramePr>
              <p:nvPr>
                <p:extLst>
                  <p:ext uri="{D42A27DB-BD31-4B8C-83A1-F6EECF244321}">
                    <p14:modId xmlns:p14="http://schemas.microsoft.com/office/powerpoint/2010/main" val="3757903004"/>
                  </p:ext>
                </p:extLst>
              </p:nvPr>
            </p:nvGraphicFramePr>
            <p:xfrm>
              <a:off x="426026" y="1239520"/>
              <a:ext cx="8219209" cy="437896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13" name="Add-in 12" title="Web Viewer">
                <a:extLst>
                  <a:ext uri="{FF2B5EF4-FFF2-40B4-BE49-F238E27FC236}">
                    <a16:creationId xmlns:a16="http://schemas.microsoft.com/office/drawing/2014/main" id="{9CD2A718-97B0-0B4F-A906-11A9A521C92F}"/>
                  </a:ext>
                </a:extLst>
              </p:cNvPr>
              <p:cNvPicPr>
                <a:picLocks noGrp="1" noRot="1" noChangeAspect="1" noMove="1" noResize="1" noEditPoints="1" noAdjustHandles="1" noChangeArrowheads="1" noChangeShapeType="1"/>
              </p:cNvPicPr>
              <p:nvPr/>
            </p:nvPicPr>
            <p:blipFill>
              <a:blip r:embed="rId5"/>
              <a:stretch>
                <a:fillRect/>
              </a:stretch>
            </p:blipFill>
            <p:spPr>
              <a:xfrm>
                <a:off x="426026" y="1239520"/>
                <a:ext cx="8219209" cy="4378960"/>
              </a:xfrm>
              <a:prstGeom prst="rect">
                <a:avLst/>
              </a:prstGeom>
            </p:spPr>
          </p:pic>
        </mc:Fallback>
      </mc:AlternateContent>
    </p:spTree>
    <p:extLst>
      <p:ext uri="{BB962C8B-B14F-4D97-AF65-F5344CB8AC3E}">
        <p14:creationId xmlns:p14="http://schemas.microsoft.com/office/powerpoint/2010/main" val="413410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3A654B75-013F-7D46-8197-B7A2B84E97C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9144000" cy="6858000"/>
          </a:xfrm>
          <a:prstGeom prst="rect">
            <a:avLst/>
          </a:prstGeom>
        </p:spPr>
      </p:pic>
      <p:pic>
        <p:nvPicPr>
          <p:cNvPr id="16" name="Content Placeholder 4">
            <a:extLst>
              <a:ext uri="{FF2B5EF4-FFF2-40B4-BE49-F238E27FC236}">
                <a16:creationId xmlns:a16="http://schemas.microsoft.com/office/drawing/2014/main" id="{12EC157D-AA71-EA44-AF6D-69BBF1FA73A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9144000" cy="68580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33A68BD-9F0B-664D-AA45-17F9C56C149E}"/>
                  </a:ext>
                </a:extLst>
              </p:cNvPr>
              <p:cNvSpPr txBox="1"/>
              <p:nvPr/>
            </p:nvSpPr>
            <p:spPr>
              <a:xfrm>
                <a:off x="1742631" y="584100"/>
                <a:ext cx="3831626"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50"/>
                          </a:solidFill>
                          <a:latin typeface="Cambria Math" panose="02040503050406030204" pitchFamily="18" charset="0"/>
                        </a:rPr>
                        <m:t>𝑦</m:t>
                      </m:r>
                      <m:r>
                        <a:rPr lang="en-GB" sz="6000" b="0" i="1" smtClean="0">
                          <a:latin typeface="Cambria Math" panose="02040503050406030204" pitchFamily="18" charset="0"/>
                        </a:rPr>
                        <m:t>=</m:t>
                      </m:r>
                      <m:r>
                        <a:rPr lang="en-GB" sz="6000" b="0" i="1" smtClean="0">
                          <a:solidFill>
                            <a:srgbClr val="00B0F0"/>
                          </a:solidFill>
                          <a:latin typeface="Cambria Math" panose="02040503050406030204" pitchFamily="18" charset="0"/>
                        </a:rPr>
                        <m:t>𝑎</m:t>
                      </m:r>
                      <m:r>
                        <a:rPr lang="en-GB" sz="6000" b="0" i="1" smtClean="0">
                          <a:solidFill>
                            <a:srgbClr val="00B050"/>
                          </a:solidFill>
                          <a:latin typeface="Cambria Math" panose="02040503050406030204" pitchFamily="18" charset="0"/>
                        </a:rPr>
                        <m:t>𝑥</m:t>
                      </m:r>
                      <m:r>
                        <a:rPr lang="en-GB" sz="6000" b="0" i="1" smtClean="0">
                          <a:latin typeface="Cambria Math" panose="02040503050406030204" pitchFamily="18" charset="0"/>
                        </a:rPr>
                        <m:t>+</m:t>
                      </m:r>
                      <m:r>
                        <a:rPr lang="en-GB" sz="6000" b="0" i="1" smtClean="0">
                          <a:solidFill>
                            <a:srgbClr val="00B0F0"/>
                          </a:solidFill>
                          <a:latin typeface="Cambria Math" panose="02040503050406030204" pitchFamily="18" charset="0"/>
                        </a:rPr>
                        <m:t>𝑏</m:t>
                      </m:r>
                    </m:oMath>
                  </m:oMathPara>
                </a14:m>
                <a:endParaRPr lang="en-US" sz="6000" dirty="0"/>
              </a:p>
            </p:txBody>
          </p:sp>
        </mc:Choice>
        <mc:Fallback xmlns="">
          <p:sp>
            <p:nvSpPr>
              <p:cNvPr id="3" name="TextBox 2">
                <a:extLst>
                  <a:ext uri="{FF2B5EF4-FFF2-40B4-BE49-F238E27FC236}">
                    <a16:creationId xmlns:a16="http://schemas.microsoft.com/office/drawing/2014/main" id="{833A68BD-9F0B-664D-AA45-17F9C56C149E}"/>
                  </a:ext>
                </a:extLst>
              </p:cNvPr>
              <p:cNvSpPr txBox="1">
                <a:spLocks noRot="1" noChangeAspect="1" noMove="1" noResize="1" noEditPoints="1" noAdjustHandles="1" noChangeArrowheads="1" noChangeShapeType="1" noTextEdit="1"/>
              </p:cNvSpPr>
              <p:nvPr/>
            </p:nvSpPr>
            <p:spPr>
              <a:xfrm>
                <a:off x="1742631" y="584100"/>
                <a:ext cx="3831626" cy="923330"/>
              </a:xfrm>
              <a:prstGeom prst="rect">
                <a:avLst/>
              </a:prstGeom>
              <a:blipFill>
                <a:blip r:embed="rId7"/>
                <a:stretch>
                  <a:fillRect l="-4305" r="-3974" b="-23288"/>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6700A2A5-FED2-6B48-A4E5-990F727A2E81}"/>
              </a:ext>
            </a:extLst>
          </p:cNvPr>
          <p:cNvGrpSpPr/>
          <p:nvPr/>
        </p:nvGrpSpPr>
        <p:grpSpPr>
          <a:xfrm>
            <a:off x="454603" y="4696691"/>
            <a:ext cx="532533" cy="1469159"/>
            <a:chOff x="454603" y="4696691"/>
            <a:chExt cx="532533" cy="146915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9D1D3C0-77AE-FA40-852B-01D80762EBE1}"/>
                    </a:ext>
                  </a:extLst>
                </p:cNvPr>
                <p:cNvSpPr txBox="1"/>
                <p:nvPr/>
              </p:nvSpPr>
              <p:spPr>
                <a:xfrm>
                  <a:off x="454603" y="5396409"/>
                  <a:ext cx="532533"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00B050"/>
                            </a:solidFill>
                            <a:latin typeface="Cambria Math" panose="02040503050406030204" pitchFamily="18" charset="0"/>
                          </a:rPr>
                          <m:t>𝑦</m:t>
                        </m:r>
                      </m:oMath>
                    </m:oMathPara>
                  </a14:m>
                  <a:endParaRPr lang="en-US" sz="4400" dirty="0"/>
                </a:p>
              </p:txBody>
            </p:sp>
          </mc:Choice>
          <mc:Fallback xmlns="">
            <p:sp>
              <p:nvSpPr>
                <p:cNvPr id="5" name="TextBox 4">
                  <a:extLst>
                    <a:ext uri="{FF2B5EF4-FFF2-40B4-BE49-F238E27FC236}">
                      <a16:creationId xmlns:a16="http://schemas.microsoft.com/office/drawing/2014/main" id="{29D1D3C0-77AE-FA40-852B-01D80762EBE1}"/>
                    </a:ext>
                  </a:extLst>
                </p:cNvPr>
                <p:cNvSpPr txBox="1">
                  <a:spLocks noRot="1" noChangeAspect="1" noMove="1" noResize="1" noEditPoints="1" noAdjustHandles="1" noChangeArrowheads="1" noChangeShapeType="1" noTextEdit="1"/>
                </p:cNvSpPr>
                <p:nvPr/>
              </p:nvSpPr>
              <p:spPr>
                <a:xfrm>
                  <a:off x="454603" y="5396409"/>
                  <a:ext cx="532533" cy="769441"/>
                </a:xfrm>
                <a:prstGeom prst="rect">
                  <a:avLst/>
                </a:prstGeom>
                <a:blipFill>
                  <a:blip r:embed="rId8"/>
                  <a:stretch>
                    <a:fillRect l="-19048" r="-14286" b="-12903"/>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6ED5DAA-F07C-A145-96E2-2A2E556E4D64}"/>
                </a:ext>
              </a:extLst>
            </p:cNvPr>
            <p:cNvCxnSpPr>
              <a:cxnSpLocks/>
            </p:cNvCxnSpPr>
            <p:nvPr/>
          </p:nvCxnSpPr>
          <p:spPr>
            <a:xfrm flipV="1">
              <a:off x="727364" y="4696691"/>
              <a:ext cx="0" cy="88322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2363885-254F-EC4E-A40E-F57B86C57069}"/>
              </a:ext>
            </a:extLst>
          </p:cNvPr>
          <p:cNvGrpSpPr/>
          <p:nvPr/>
        </p:nvGrpSpPr>
        <p:grpSpPr>
          <a:xfrm>
            <a:off x="1210098" y="6140514"/>
            <a:ext cx="1283720" cy="769441"/>
            <a:chOff x="1210098" y="6140514"/>
            <a:chExt cx="1283720" cy="769441"/>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910A16-EF70-7243-83D5-AE2A84E2084C}"/>
                    </a:ext>
                  </a:extLst>
                </p:cNvPr>
                <p:cNvSpPr txBox="1"/>
                <p:nvPr/>
              </p:nvSpPr>
              <p:spPr>
                <a:xfrm>
                  <a:off x="1210098" y="6140514"/>
                  <a:ext cx="532533"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00B050"/>
                            </a:solidFill>
                            <a:latin typeface="Cambria Math" panose="02040503050406030204" pitchFamily="18" charset="0"/>
                          </a:rPr>
                          <m:t>𝑥</m:t>
                        </m:r>
                      </m:oMath>
                    </m:oMathPara>
                  </a14:m>
                  <a:endParaRPr lang="en-US" sz="4400" dirty="0"/>
                </a:p>
              </p:txBody>
            </p:sp>
          </mc:Choice>
          <mc:Fallback xmlns="">
            <p:sp>
              <p:nvSpPr>
                <p:cNvPr id="9" name="TextBox 8">
                  <a:extLst>
                    <a:ext uri="{FF2B5EF4-FFF2-40B4-BE49-F238E27FC236}">
                      <a16:creationId xmlns:a16="http://schemas.microsoft.com/office/drawing/2014/main" id="{A1910A16-EF70-7243-83D5-AE2A84E2084C}"/>
                    </a:ext>
                  </a:extLst>
                </p:cNvPr>
                <p:cNvSpPr txBox="1">
                  <a:spLocks noRot="1" noChangeAspect="1" noMove="1" noResize="1" noEditPoints="1" noAdjustHandles="1" noChangeArrowheads="1" noChangeShapeType="1" noTextEdit="1"/>
                </p:cNvSpPr>
                <p:nvPr/>
              </p:nvSpPr>
              <p:spPr>
                <a:xfrm>
                  <a:off x="1210098" y="6140514"/>
                  <a:ext cx="532533" cy="769441"/>
                </a:xfrm>
                <a:prstGeom prst="rect">
                  <a:avLst/>
                </a:prstGeom>
                <a:blipFill>
                  <a:blip r:embed="rId9"/>
                  <a:stretch>
                    <a:fillRect l="-4651"/>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5A52DC9-7E29-3B4C-BD7D-121CDED2EEBE}"/>
                </a:ext>
              </a:extLst>
            </p:cNvPr>
            <p:cNvCxnSpPr>
              <a:cxnSpLocks/>
            </p:cNvCxnSpPr>
            <p:nvPr/>
          </p:nvCxnSpPr>
          <p:spPr>
            <a:xfrm>
              <a:off x="1662545" y="6598228"/>
              <a:ext cx="831273"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AE82BE60-D998-0246-BE9B-CBBBC427BC96}"/>
              </a:ext>
            </a:extLst>
          </p:cNvPr>
          <p:cNvGrpSpPr/>
          <p:nvPr/>
        </p:nvGrpSpPr>
        <p:grpSpPr>
          <a:xfrm>
            <a:off x="1615786" y="619008"/>
            <a:ext cx="924789" cy="1087503"/>
            <a:chOff x="1506682" y="619007"/>
            <a:chExt cx="924789" cy="1087503"/>
          </a:xfrm>
        </p:grpSpPr>
        <p:sp>
          <p:nvSpPr>
            <p:cNvPr id="24" name="Rectangle 23">
              <a:extLst>
                <a:ext uri="{FF2B5EF4-FFF2-40B4-BE49-F238E27FC236}">
                  <a16:creationId xmlns:a16="http://schemas.microsoft.com/office/drawing/2014/main" id="{C7F7B68E-77C7-3F43-A56E-055036E00F04}"/>
                </a:ext>
              </a:extLst>
            </p:cNvPr>
            <p:cNvSpPr/>
            <p:nvPr/>
          </p:nvSpPr>
          <p:spPr>
            <a:xfrm>
              <a:off x="1589809" y="783180"/>
              <a:ext cx="748146" cy="75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Rain with solid fill">
              <a:extLst>
                <a:ext uri="{FF2B5EF4-FFF2-40B4-BE49-F238E27FC236}">
                  <a16:creationId xmlns:a16="http://schemas.microsoft.com/office/drawing/2014/main" id="{C30F25FA-A149-6A40-A01F-F998CCCAF0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06682" y="619007"/>
              <a:ext cx="924789" cy="1087503"/>
            </a:xfrm>
            <a:prstGeom prst="rect">
              <a:avLst/>
            </a:prstGeom>
          </p:spPr>
        </p:pic>
      </p:grpSp>
      <p:grpSp>
        <p:nvGrpSpPr>
          <p:cNvPr id="23" name="Group 22">
            <a:extLst>
              <a:ext uri="{FF2B5EF4-FFF2-40B4-BE49-F238E27FC236}">
                <a16:creationId xmlns:a16="http://schemas.microsoft.com/office/drawing/2014/main" id="{5AF0AE4B-D871-8442-B590-FB3306141979}"/>
              </a:ext>
            </a:extLst>
          </p:cNvPr>
          <p:cNvGrpSpPr/>
          <p:nvPr/>
        </p:nvGrpSpPr>
        <p:grpSpPr>
          <a:xfrm>
            <a:off x="3623596" y="619008"/>
            <a:ext cx="758536" cy="914400"/>
            <a:chOff x="3623596" y="619008"/>
            <a:chExt cx="758536" cy="914400"/>
          </a:xfrm>
        </p:grpSpPr>
        <p:sp>
          <p:nvSpPr>
            <p:cNvPr id="22" name="Rectangle 21">
              <a:extLst>
                <a:ext uri="{FF2B5EF4-FFF2-40B4-BE49-F238E27FC236}">
                  <a16:creationId xmlns:a16="http://schemas.microsoft.com/office/drawing/2014/main" id="{98787488-8186-DD43-A9C8-BC9B208069FC}"/>
                </a:ext>
              </a:extLst>
            </p:cNvPr>
            <p:cNvSpPr/>
            <p:nvPr/>
          </p:nvSpPr>
          <p:spPr>
            <a:xfrm>
              <a:off x="3658444" y="800100"/>
              <a:ext cx="578005" cy="58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loud with solid fill">
              <a:extLst>
                <a:ext uri="{FF2B5EF4-FFF2-40B4-BE49-F238E27FC236}">
                  <a16:creationId xmlns:a16="http://schemas.microsoft.com/office/drawing/2014/main" id="{8E587BA5-EE61-5F45-8EA7-A4E697EB5D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23596" y="619008"/>
              <a:ext cx="758536" cy="914400"/>
            </a:xfrm>
            <a:prstGeom prst="rect">
              <a:avLst/>
            </a:prstGeom>
          </p:spPr>
        </p:pic>
      </p:grpSp>
      <p:grpSp>
        <p:nvGrpSpPr>
          <p:cNvPr id="26" name="Group 25">
            <a:extLst>
              <a:ext uri="{FF2B5EF4-FFF2-40B4-BE49-F238E27FC236}">
                <a16:creationId xmlns:a16="http://schemas.microsoft.com/office/drawing/2014/main" id="{1E7BBC74-1BEF-B847-B6DB-AC09E298F2AA}"/>
              </a:ext>
            </a:extLst>
          </p:cNvPr>
          <p:cNvGrpSpPr/>
          <p:nvPr/>
        </p:nvGrpSpPr>
        <p:grpSpPr>
          <a:xfrm>
            <a:off x="142655" y="5510725"/>
            <a:ext cx="924789" cy="1087503"/>
            <a:chOff x="1506682" y="619007"/>
            <a:chExt cx="924789" cy="1087503"/>
          </a:xfrm>
        </p:grpSpPr>
        <p:sp>
          <p:nvSpPr>
            <p:cNvPr id="27" name="Rectangle 26">
              <a:extLst>
                <a:ext uri="{FF2B5EF4-FFF2-40B4-BE49-F238E27FC236}">
                  <a16:creationId xmlns:a16="http://schemas.microsoft.com/office/drawing/2014/main" id="{2ABB25B3-B3BE-7943-AAF7-9B9A20422C6D}"/>
                </a:ext>
              </a:extLst>
            </p:cNvPr>
            <p:cNvSpPr/>
            <p:nvPr/>
          </p:nvSpPr>
          <p:spPr>
            <a:xfrm>
              <a:off x="1589809" y="783180"/>
              <a:ext cx="748146" cy="75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Rain with solid fill">
              <a:extLst>
                <a:ext uri="{FF2B5EF4-FFF2-40B4-BE49-F238E27FC236}">
                  <a16:creationId xmlns:a16="http://schemas.microsoft.com/office/drawing/2014/main" id="{29981841-E259-DA41-A6BB-D9520ED1F2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06682" y="619007"/>
              <a:ext cx="924789" cy="1087503"/>
            </a:xfrm>
            <a:prstGeom prst="rect">
              <a:avLst/>
            </a:prstGeom>
          </p:spPr>
        </p:pic>
      </p:grpSp>
      <p:grpSp>
        <p:nvGrpSpPr>
          <p:cNvPr id="34" name="Group 33">
            <a:extLst>
              <a:ext uri="{FF2B5EF4-FFF2-40B4-BE49-F238E27FC236}">
                <a16:creationId xmlns:a16="http://schemas.microsoft.com/office/drawing/2014/main" id="{AC6F0E35-B1B9-6A40-B3D6-074E7BFF9A92}"/>
              </a:ext>
            </a:extLst>
          </p:cNvPr>
          <p:cNvGrpSpPr/>
          <p:nvPr/>
        </p:nvGrpSpPr>
        <p:grpSpPr>
          <a:xfrm>
            <a:off x="825583" y="6060861"/>
            <a:ext cx="831273" cy="914400"/>
            <a:chOff x="859873" y="6186591"/>
            <a:chExt cx="831273" cy="914400"/>
          </a:xfrm>
        </p:grpSpPr>
        <p:sp>
          <p:nvSpPr>
            <p:cNvPr id="30" name="Rectangle 29">
              <a:extLst>
                <a:ext uri="{FF2B5EF4-FFF2-40B4-BE49-F238E27FC236}">
                  <a16:creationId xmlns:a16="http://schemas.microsoft.com/office/drawing/2014/main" id="{C53A2BE3-2532-9944-A824-2C60273B0D57}"/>
                </a:ext>
              </a:extLst>
            </p:cNvPr>
            <p:cNvSpPr/>
            <p:nvPr/>
          </p:nvSpPr>
          <p:spPr>
            <a:xfrm>
              <a:off x="1270358" y="6431674"/>
              <a:ext cx="374851" cy="450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Cloud with solid fill">
              <a:extLst>
                <a:ext uri="{FF2B5EF4-FFF2-40B4-BE49-F238E27FC236}">
                  <a16:creationId xmlns:a16="http://schemas.microsoft.com/office/drawing/2014/main" id="{081EB38B-8740-EB44-B879-EEFDF97822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9873" y="6186591"/>
              <a:ext cx="831273" cy="914400"/>
            </a:xfrm>
            <a:prstGeom prst="rect">
              <a:avLst/>
            </a:prstGeom>
          </p:spPr>
        </p:pic>
      </p:grpSp>
      <p:grpSp>
        <p:nvGrpSpPr>
          <p:cNvPr id="42" name="Group 41">
            <a:extLst>
              <a:ext uri="{FF2B5EF4-FFF2-40B4-BE49-F238E27FC236}">
                <a16:creationId xmlns:a16="http://schemas.microsoft.com/office/drawing/2014/main" id="{F599C3BF-58A3-F041-B95B-155799024A70}"/>
              </a:ext>
            </a:extLst>
          </p:cNvPr>
          <p:cNvGrpSpPr/>
          <p:nvPr/>
        </p:nvGrpSpPr>
        <p:grpSpPr>
          <a:xfrm rot="20007104">
            <a:off x="8944270" y="538995"/>
            <a:ext cx="4262067" cy="1087510"/>
            <a:chOff x="1764206" y="1565449"/>
            <a:chExt cx="4262067" cy="1087510"/>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41A4C90-235C-ED47-BBDF-B16167B671A4}"/>
                    </a:ext>
                  </a:extLst>
                </p:cNvPr>
                <p:cNvSpPr txBox="1"/>
                <p:nvPr/>
              </p:nvSpPr>
              <p:spPr>
                <a:xfrm>
                  <a:off x="1790755" y="1693719"/>
                  <a:ext cx="4235518" cy="67710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FF0000"/>
                            </a:solidFill>
                            <a:latin typeface="Cambria Math" panose="02040503050406030204" pitchFamily="18" charset="0"/>
                          </a:rPr>
                          <m:t>      =0.1     −1.5</m:t>
                        </m:r>
                      </m:oMath>
                    </m:oMathPara>
                  </a14:m>
                  <a:endParaRPr lang="en-US" sz="4400" dirty="0">
                    <a:solidFill>
                      <a:srgbClr val="FF0000"/>
                    </a:solidFill>
                  </a:endParaRPr>
                </a:p>
              </p:txBody>
            </p:sp>
          </mc:Choice>
          <mc:Fallback xmlns="">
            <p:sp>
              <p:nvSpPr>
                <p:cNvPr id="41" name="TextBox 40">
                  <a:extLst>
                    <a:ext uri="{FF2B5EF4-FFF2-40B4-BE49-F238E27FC236}">
                      <a16:creationId xmlns:a16="http://schemas.microsoft.com/office/drawing/2014/main" id="{441A4C90-235C-ED47-BBDF-B16167B671A4}"/>
                    </a:ext>
                  </a:extLst>
                </p:cNvPr>
                <p:cNvSpPr txBox="1">
                  <a:spLocks noRot="1" noChangeAspect="1" noMove="1" noResize="1" noEditPoints="1" noAdjustHandles="1" noChangeArrowheads="1" noChangeShapeType="1" noTextEdit="1"/>
                </p:cNvSpPr>
                <p:nvPr/>
              </p:nvSpPr>
              <p:spPr>
                <a:xfrm>
                  <a:off x="1790755" y="1693719"/>
                  <a:ext cx="4235518" cy="677108"/>
                </a:xfrm>
                <a:prstGeom prst="rect">
                  <a:avLst/>
                </a:prstGeom>
                <a:blipFill>
                  <a:blip r:embed="rId14"/>
                  <a:stretch>
                    <a:fillRect l="-4630" t="-1005" r="-3086" b="-12060"/>
                  </a:stretch>
                </a:blipFill>
              </p:spPr>
              <p:txBody>
                <a:bodyPr/>
                <a:lstStyle/>
                <a:p>
                  <a:r>
                    <a:rPr lang="en-US">
                      <a:noFill/>
                    </a:rPr>
                    <a:t> </a:t>
                  </a:r>
                </a:p>
              </p:txBody>
            </p:sp>
          </mc:Fallback>
        </mc:AlternateContent>
        <p:pic>
          <p:nvPicPr>
            <p:cNvPr id="40" name="Graphic 39" descr="Cloud with solid fill">
              <a:extLst>
                <a:ext uri="{FF2B5EF4-FFF2-40B4-BE49-F238E27FC236}">
                  <a16:creationId xmlns:a16="http://schemas.microsoft.com/office/drawing/2014/main" id="{1EB85D09-6416-524C-8E5D-2A3EE6D9F1C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10003" y="1565449"/>
              <a:ext cx="758536" cy="914400"/>
            </a:xfrm>
            <a:prstGeom prst="rect">
              <a:avLst/>
            </a:prstGeom>
          </p:spPr>
        </p:pic>
        <p:pic>
          <p:nvPicPr>
            <p:cNvPr id="37" name="Graphic 36" descr="Rain with solid fill">
              <a:extLst>
                <a:ext uri="{FF2B5EF4-FFF2-40B4-BE49-F238E27FC236}">
                  <a16:creationId xmlns:a16="http://schemas.microsoft.com/office/drawing/2014/main" id="{10DE1192-8FE1-7847-B4DB-5290D9EC985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64206" y="1565456"/>
              <a:ext cx="924789" cy="1087503"/>
            </a:xfrm>
            <a:prstGeom prst="rect">
              <a:avLst/>
            </a:prstGeom>
          </p:spPr>
        </p:pic>
      </p:grpSp>
    </p:spTree>
    <p:extLst>
      <p:ext uri="{BB962C8B-B14F-4D97-AF65-F5344CB8AC3E}">
        <p14:creationId xmlns:p14="http://schemas.microsoft.com/office/powerpoint/2010/main" val="241975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14:presetBounceEnd="50000">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14:bounceEnd="50000">
                                          <p:cBhvr additive="base">
                                            <p:cTn id="17"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2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14:presetBounceEnd="50000">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14:bounceEnd="50000">
                                          <p:cBhvr additive="base">
                                            <p:cTn id="21"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23"/>
                                            </p:tgtEl>
                                            <p:attrNameLst>
                                              <p:attrName>ppt_y</p:attrName>
                                            </p:attrNameLst>
                                          </p:cBhvr>
                                          <p:tavLst>
                                            <p:tav tm="0">
                                              <p:val>
                                                <p:strVal val="0-#ppt_h/2"/>
                                              </p:val>
                                            </p:tav>
                                            <p:tav tm="100000">
                                              <p:val>
                                                <p:strVal val="#ppt_y"/>
                                              </p:val>
                                            </p:tav>
                                          </p:tavLst>
                                        </p:anim>
                                      </p:childTnLst>
                                    </p:cTn>
                                  </p:par>
                                  <p:par>
                                    <p:cTn id="23" presetID="2" presetClass="entr" presetSubtype="8" fill="hold" nodeType="withEffect" p14:presetBounceEnd="50000">
                                      <p:stCondLst>
                                        <p:cond delay="100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5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4" fill="hold" nodeType="afterEffect" p14:presetBounceEnd="50000">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14:bounceEnd="50000">
                                          <p:cBhvr additive="base">
                                            <p:cTn id="30" dur="50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3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decel="50000" fill="hold" nodeType="clickEffect">
                                      <p:stCondLst>
                                        <p:cond delay="0"/>
                                      </p:stCondLst>
                                      <p:childTnLst>
                                        <p:animMotion origin="layout" path="M -0.1743 0.13403 L -0.45521 0.33611 " pathEditMode="relative" rAng="0" ptsTypes="AA">
                                          <p:cBhvr>
                                            <p:cTn id="40" dur="1000" fill="hold"/>
                                            <p:tgtEl>
                                              <p:spTgt spid="42"/>
                                            </p:tgtEl>
                                            <p:attrNameLst>
                                              <p:attrName>ppt_x</p:attrName>
                                              <p:attrName>ppt_y</p:attrName>
                                            </p:attrNameLst>
                                          </p:cBhvr>
                                          <p:rCtr x="-14045" y="10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0-#ppt_h/2"/>
                                              </p:val>
                                            </p:tav>
                                            <p:tav tm="100000">
                                              <p:val>
                                                <p:strVal val="#ppt_y"/>
                                              </p:val>
                                            </p:tav>
                                          </p:tavLst>
                                        </p:anim>
                                      </p:childTnLst>
                                    </p:cTn>
                                  </p:par>
                                  <p:par>
                                    <p:cTn id="23" presetID="2" presetClass="entr" presetSubtype="8" fill="hold" nodeType="withEffect">
                                      <p:stCondLst>
                                        <p:cond delay="10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0-#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ppt_x"/>
                                              </p:val>
                                            </p:tav>
                                            <p:tav tm="100000">
                                              <p:val>
                                                <p:strVal val="#ppt_x"/>
                                              </p:val>
                                            </p:tav>
                                          </p:tavLst>
                                        </p:anim>
                                        <p:anim calcmode="lin" valueType="num">
                                          <p:cBhvr additive="base">
                                            <p:cTn id="3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decel="50000" fill="hold" nodeType="clickEffect">
                                      <p:stCondLst>
                                        <p:cond delay="0"/>
                                      </p:stCondLst>
                                      <p:childTnLst>
                                        <p:animMotion origin="layout" path="M -0.1743 0.13403 L -0.45521 0.33611 " pathEditMode="relative" rAng="0" ptsTypes="AA">
                                          <p:cBhvr>
                                            <p:cTn id="40" dur="1000" fill="hold"/>
                                            <p:tgtEl>
                                              <p:spTgt spid="42"/>
                                            </p:tgtEl>
                                            <p:attrNameLst>
                                              <p:attrName>ppt_x</p:attrName>
                                              <p:attrName>ppt_y</p:attrName>
                                            </p:attrNameLst>
                                          </p:cBhvr>
                                          <p:rCtr x="-14045" y="10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7E97-F55D-844C-8446-E510B8DFF9BC}"/>
              </a:ext>
            </a:extLst>
          </p:cNvPr>
          <p:cNvSpPr>
            <a:spLocks noGrp="1"/>
          </p:cNvSpPr>
          <p:nvPr>
            <p:ph type="title"/>
          </p:nvPr>
        </p:nvSpPr>
        <p:spPr/>
        <p:txBody>
          <a:bodyPr/>
          <a:lstStyle/>
          <a:p>
            <a:r>
              <a:rPr lang="en-US" dirty="0"/>
              <a:t>The linear model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714787-E371-7746-B77E-9CE4206B44BF}"/>
                  </a:ext>
                </a:extLst>
              </p:cNvPr>
              <p:cNvSpPr txBox="1"/>
              <p:nvPr/>
            </p:nvSpPr>
            <p:spPr>
              <a:xfrm>
                <a:off x="5115001" y="2967335"/>
                <a:ext cx="750205"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6000" dirty="0"/>
              </a:p>
            </p:txBody>
          </p:sp>
        </mc:Choice>
        <mc:Fallback xmlns="">
          <p:sp>
            <p:nvSpPr>
              <p:cNvPr id="4" name="TextBox 3">
                <a:extLst>
                  <a:ext uri="{FF2B5EF4-FFF2-40B4-BE49-F238E27FC236}">
                    <a16:creationId xmlns:a16="http://schemas.microsoft.com/office/drawing/2014/main" id="{4A714787-E371-7746-B77E-9CE4206B44BF}"/>
                  </a:ext>
                </a:extLst>
              </p:cNvPr>
              <p:cNvSpPr txBox="1">
                <a:spLocks noRot="1" noChangeAspect="1" noMove="1" noResize="1" noEditPoints="1" noAdjustHandles="1" noChangeArrowheads="1" noChangeShapeType="1" noTextEdit="1"/>
              </p:cNvSpPr>
              <p:nvPr/>
            </p:nvSpPr>
            <p:spPr>
              <a:xfrm>
                <a:off x="5115001" y="2967335"/>
                <a:ext cx="750205" cy="923330"/>
              </a:xfrm>
              <a:prstGeom prst="rect">
                <a:avLst/>
              </a:prstGeom>
              <a:blipFill>
                <a:blip r:embed="rId3"/>
                <a:stretch>
                  <a:fillRect l="-20000" r="-20000"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E9E4E3B-67A1-6247-A7D8-648FC681611F}"/>
                  </a:ext>
                </a:extLst>
              </p:cNvPr>
              <p:cNvSpPr txBox="1"/>
              <p:nvPr/>
            </p:nvSpPr>
            <p:spPr>
              <a:xfrm>
                <a:off x="4080231" y="2967335"/>
                <a:ext cx="1034770"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F0"/>
                          </a:solidFill>
                          <a:latin typeface="Cambria Math" panose="02040503050406030204" pitchFamily="18" charset="0"/>
                        </a:rPr>
                        <m:t>𝑎</m:t>
                      </m:r>
                      <m:r>
                        <a:rPr lang="en-GB" sz="6000" b="0" i="1" smtClean="0">
                          <a:solidFill>
                            <a:srgbClr val="00B050"/>
                          </a:solidFill>
                          <a:latin typeface="Cambria Math" panose="02040503050406030204" pitchFamily="18" charset="0"/>
                        </a:rPr>
                        <m:t>𝑥</m:t>
                      </m:r>
                    </m:oMath>
                  </m:oMathPara>
                </a14:m>
                <a:endParaRPr lang="en-US" sz="6000" dirty="0"/>
              </a:p>
            </p:txBody>
          </p:sp>
        </mc:Choice>
        <mc:Fallback xmlns="">
          <p:sp>
            <p:nvSpPr>
              <p:cNvPr id="9" name="TextBox 8">
                <a:extLst>
                  <a:ext uri="{FF2B5EF4-FFF2-40B4-BE49-F238E27FC236}">
                    <a16:creationId xmlns:a16="http://schemas.microsoft.com/office/drawing/2014/main" id="{BE9E4E3B-67A1-6247-A7D8-648FC681611F}"/>
                  </a:ext>
                </a:extLst>
              </p:cNvPr>
              <p:cNvSpPr txBox="1">
                <a:spLocks noRot="1" noChangeAspect="1" noMove="1" noResize="1" noEditPoints="1" noAdjustHandles="1" noChangeArrowheads="1" noChangeShapeType="1" noTextEdit="1"/>
              </p:cNvSpPr>
              <p:nvPr/>
            </p:nvSpPr>
            <p:spPr>
              <a:xfrm>
                <a:off x="4080231" y="2967335"/>
                <a:ext cx="1034770" cy="923330"/>
              </a:xfrm>
              <a:prstGeom prst="rect">
                <a:avLst/>
              </a:prstGeom>
              <a:blipFill>
                <a:blip r:embed="rId4"/>
                <a:stretch>
                  <a:fillRect l="-9756" r="-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1679E3B-029E-2E4B-ADE9-22107A0E95FD}"/>
                  </a:ext>
                </a:extLst>
              </p:cNvPr>
              <p:cNvSpPr txBox="1"/>
              <p:nvPr/>
            </p:nvSpPr>
            <p:spPr>
              <a:xfrm>
                <a:off x="5865206" y="2967335"/>
                <a:ext cx="606833"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F0"/>
                          </a:solidFill>
                          <a:latin typeface="Cambria Math" panose="02040503050406030204" pitchFamily="18" charset="0"/>
                        </a:rPr>
                        <m:t>𝑏</m:t>
                      </m:r>
                    </m:oMath>
                  </m:oMathPara>
                </a14:m>
                <a:endParaRPr lang="en-US" sz="6000" dirty="0"/>
              </a:p>
            </p:txBody>
          </p:sp>
        </mc:Choice>
        <mc:Fallback xmlns="">
          <p:sp>
            <p:nvSpPr>
              <p:cNvPr id="10" name="TextBox 9">
                <a:extLst>
                  <a:ext uri="{FF2B5EF4-FFF2-40B4-BE49-F238E27FC236}">
                    <a16:creationId xmlns:a16="http://schemas.microsoft.com/office/drawing/2014/main" id="{D1679E3B-029E-2E4B-ADE9-22107A0E95FD}"/>
                  </a:ext>
                </a:extLst>
              </p:cNvPr>
              <p:cNvSpPr txBox="1">
                <a:spLocks noRot="1" noChangeAspect="1" noMove="1" noResize="1" noEditPoints="1" noAdjustHandles="1" noChangeArrowheads="1" noChangeShapeType="1" noTextEdit="1"/>
              </p:cNvSpPr>
              <p:nvPr/>
            </p:nvSpPr>
            <p:spPr>
              <a:xfrm>
                <a:off x="5865206" y="2967335"/>
                <a:ext cx="606833" cy="923330"/>
              </a:xfrm>
              <a:prstGeom prst="rect">
                <a:avLst/>
              </a:prstGeom>
              <a:blipFill>
                <a:blip r:embed="rId5"/>
                <a:stretch>
                  <a:fillRect l="-28571" r="-26531"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7CEB16C-FA90-5342-9CD5-7DABA8F6F1DE}"/>
                  </a:ext>
                </a:extLst>
              </p:cNvPr>
              <p:cNvSpPr txBox="1"/>
              <p:nvPr/>
            </p:nvSpPr>
            <p:spPr>
              <a:xfrm>
                <a:off x="2671961" y="2967335"/>
                <a:ext cx="1408270"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50"/>
                          </a:solidFill>
                          <a:latin typeface="Cambria Math" panose="02040503050406030204" pitchFamily="18" charset="0"/>
                        </a:rPr>
                        <m:t>𝑦</m:t>
                      </m:r>
                      <m:r>
                        <a:rPr lang="en-GB" sz="6000" b="0" i="1" smtClean="0">
                          <a:latin typeface="Cambria Math" panose="02040503050406030204" pitchFamily="18" charset="0"/>
                        </a:rPr>
                        <m:t>=</m:t>
                      </m:r>
                    </m:oMath>
                  </m:oMathPara>
                </a14:m>
                <a:endParaRPr lang="en-US" sz="6000" dirty="0"/>
              </a:p>
            </p:txBody>
          </p:sp>
        </mc:Choice>
        <mc:Fallback xmlns="">
          <p:sp>
            <p:nvSpPr>
              <p:cNvPr id="11" name="TextBox 10">
                <a:extLst>
                  <a:ext uri="{FF2B5EF4-FFF2-40B4-BE49-F238E27FC236}">
                    <a16:creationId xmlns:a16="http://schemas.microsoft.com/office/drawing/2014/main" id="{37CEB16C-FA90-5342-9CD5-7DABA8F6F1DE}"/>
                  </a:ext>
                </a:extLst>
              </p:cNvPr>
              <p:cNvSpPr txBox="1">
                <a:spLocks noRot="1" noChangeAspect="1" noMove="1" noResize="1" noEditPoints="1" noAdjustHandles="1" noChangeArrowheads="1" noChangeShapeType="1" noTextEdit="1"/>
              </p:cNvSpPr>
              <p:nvPr/>
            </p:nvSpPr>
            <p:spPr>
              <a:xfrm>
                <a:off x="2671961" y="2967335"/>
                <a:ext cx="1408270" cy="923330"/>
              </a:xfrm>
              <a:prstGeom prst="rect">
                <a:avLst/>
              </a:prstGeom>
              <a:blipFill>
                <a:blip r:embed="rId6"/>
                <a:stretch>
                  <a:fillRect l="-12500" r="-4464" b="-22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5843AC-C580-7241-BEC0-D698A72A1B1C}"/>
                  </a:ext>
                </a:extLst>
              </p:cNvPr>
              <p:cNvSpPr txBox="1"/>
              <p:nvPr/>
            </p:nvSpPr>
            <p:spPr>
              <a:xfrm>
                <a:off x="4097158" y="2967335"/>
                <a:ext cx="949684" cy="92333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6000" i="1" smtClean="0">
                              <a:solidFill>
                                <a:srgbClr val="00B0F0"/>
                              </a:solidFill>
                              <a:latin typeface="Cambria Math" panose="02040503050406030204" pitchFamily="18" charset="0"/>
                              <a:ea typeface="Cambria Math" panose="02040503050406030204" pitchFamily="18" charset="0"/>
                            </a:rPr>
                          </m:ctrlPr>
                        </m:sSubPr>
                        <m:e>
                          <m:r>
                            <a:rPr lang="en-GB" sz="6000" i="1">
                              <a:solidFill>
                                <a:srgbClr val="00B0F0"/>
                              </a:solidFill>
                              <a:latin typeface="Cambria Math" panose="02040503050406030204" pitchFamily="18" charset="0"/>
                              <a:ea typeface="Cambria Math" panose="02040503050406030204" pitchFamily="18" charset="0"/>
                            </a:rPr>
                            <m:t>𝛽</m:t>
                          </m:r>
                        </m:e>
                        <m:sub>
                          <m:r>
                            <a:rPr lang="en-GB" sz="6000" b="0" i="1" smtClean="0">
                              <a:solidFill>
                                <a:srgbClr val="00B0F0"/>
                              </a:solidFill>
                              <a:latin typeface="Cambria Math" panose="02040503050406030204" pitchFamily="18" charset="0"/>
                              <a:ea typeface="Cambria Math" panose="02040503050406030204" pitchFamily="18" charset="0"/>
                            </a:rPr>
                            <m:t>0</m:t>
                          </m:r>
                        </m:sub>
                      </m:sSub>
                    </m:oMath>
                  </m:oMathPara>
                </a14:m>
                <a:endParaRPr lang="en-US" sz="6000" dirty="0">
                  <a:solidFill>
                    <a:srgbClr val="00B0F0"/>
                  </a:solidFill>
                </a:endParaRPr>
              </a:p>
            </p:txBody>
          </p:sp>
        </mc:Choice>
        <mc:Fallback xmlns="">
          <p:sp>
            <p:nvSpPr>
              <p:cNvPr id="13" name="TextBox 12">
                <a:extLst>
                  <a:ext uri="{FF2B5EF4-FFF2-40B4-BE49-F238E27FC236}">
                    <a16:creationId xmlns:a16="http://schemas.microsoft.com/office/drawing/2014/main" id="{115843AC-C580-7241-BEC0-D698A72A1B1C}"/>
                  </a:ext>
                </a:extLst>
              </p:cNvPr>
              <p:cNvSpPr txBox="1">
                <a:spLocks noRot="1" noChangeAspect="1" noMove="1" noResize="1" noEditPoints="1" noAdjustHandles="1" noChangeArrowheads="1" noChangeShapeType="1" noTextEdit="1"/>
              </p:cNvSpPr>
              <p:nvPr/>
            </p:nvSpPr>
            <p:spPr>
              <a:xfrm>
                <a:off x="4097158" y="2967335"/>
                <a:ext cx="949684" cy="923330"/>
              </a:xfrm>
              <a:prstGeom prst="rect">
                <a:avLst/>
              </a:prstGeom>
              <a:blipFill>
                <a:blip r:embed="rId7"/>
                <a:stretch>
                  <a:fillRect l="-27632" r="-5263"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87BD0F-992C-8947-B305-5D70C2159D8F}"/>
                  </a:ext>
                </a:extLst>
              </p:cNvPr>
              <p:cNvSpPr txBox="1"/>
              <p:nvPr/>
            </p:nvSpPr>
            <p:spPr>
              <a:xfrm>
                <a:off x="5841321" y="2967335"/>
                <a:ext cx="1363900" cy="92333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6000" i="1" smtClean="0">
                              <a:solidFill>
                                <a:srgbClr val="00B0F0"/>
                              </a:solidFill>
                              <a:latin typeface="Cambria Math" panose="02040503050406030204" pitchFamily="18" charset="0"/>
                              <a:ea typeface="Cambria Math" panose="02040503050406030204" pitchFamily="18" charset="0"/>
                            </a:rPr>
                          </m:ctrlPr>
                        </m:sSubPr>
                        <m:e>
                          <m:r>
                            <a:rPr lang="en-GB" sz="6000" i="1">
                              <a:solidFill>
                                <a:srgbClr val="00B0F0"/>
                              </a:solidFill>
                              <a:latin typeface="Cambria Math" panose="02040503050406030204" pitchFamily="18" charset="0"/>
                              <a:ea typeface="Cambria Math" panose="02040503050406030204" pitchFamily="18" charset="0"/>
                            </a:rPr>
                            <m:t>𝛽</m:t>
                          </m:r>
                        </m:e>
                        <m:sub>
                          <m:r>
                            <a:rPr lang="en-GB" sz="6000" b="0" i="1" smtClean="0">
                              <a:solidFill>
                                <a:srgbClr val="00B0F0"/>
                              </a:solidFill>
                              <a:latin typeface="Cambria Math" panose="02040503050406030204" pitchFamily="18" charset="0"/>
                              <a:ea typeface="Cambria Math" panose="02040503050406030204" pitchFamily="18" charset="0"/>
                            </a:rPr>
                            <m:t>1</m:t>
                          </m:r>
                        </m:sub>
                      </m:sSub>
                      <m:r>
                        <a:rPr lang="en-GB" sz="6000" i="1">
                          <a:solidFill>
                            <a:srgbClr val="00B050"/>
                          </a:solidFill>
                          <a:latin typeface="Cambria Math" panose="02040503050406030204" pitchFamily="18" charset="0"/>
                        </a:rPr>
                        <m:t>𝑥</m:t>
                      </m:r>
                    </m:oMath>
                  </m:oMathPara>
                </a14:m>
                <a:endParaRPr lang="en-US" sz="6000" dirty="0">
                  <a:solidFill>
                    <a:srgbClr val="00B0F0"/>
                  </a:solidFill>
                </a:endParaRPr>
              </a:p>
            </p:txBody>
          </p:sp>
        </mc:Choice>
        <mc:Fallback xmlns="">
          <p:sp>
            <p:nvSpPr>
              <p:cNvPr id="15" name="TextBox 14">
                <a:extLst>
                  <a:ext uri="{FF2B5EF4-FFF2-40B4-BE49-F238E27FC236}">
                    <a16:creationId xmlns:a16="http://schemas.microsoft.com/office/drawing/2014/main" id="{6987BD0F-992C-8947-B305-5D70C2159D8F}"/>
                  </a:ext>
                </a:extLst>
              </p:cNvPr>
              <p:cNvSpPr txBox="1">
                <a:spLocks noRot="1" noChangeAspect="1" noMove="1" noResize="1" noEditPoints="1" noAdjustHandles="1" noChangeArrowheads="1" noChangeShapeType="1" noTextEdit="1"/>
              </p:cNvSpPr>
              <p:nvPr/>
            </p:nvSpPr>
            <p:spPr>
              <a:xfrm>
                <a:off x="5841321" y="2967335"/>
                <a:ext cx="1363900" cy="923330"/>
              </a:xfrm>
              <a:prstGeom prst="rect">
                <a:avLst/>
              </a:prstGeom>
              <a:blipFill>
                <a:blip r:embed="rId8"/>
                <a:stretch>
                  <a:fillRect l="-18349" r="-5505"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88AB59A-3F0B-0D4E-8057-AED7D8C53850}"/>
                  </a:ext>
                </a:extLst>
              </p:cNvPr>
              <p:cNvSpPr txBox="1"/>
              <p:nvPr/>
            </p:nvSpPr>
            <p:spPr>
              <a:xfrm>
                <a:off x="2655034" y="2979716"/>
                <a:ext cx="619080" cy="92333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6000" b="0" i="1" smtClean="0">
                              <a:solidFill>
                                <a:srgbClr val="FF0000"/>
                              </a:solidFill>
                              <a:latin typeface="Cambria Math" panose="02040503050406030204" pitchFamily="18" charset="0"/>
                            </a:rPr>
                          </m:ctrlPr>
                        </m:accPr>
                        <m:e>
                          <m:r>
                            <a:rPr lang="en-GB" sz="6000" i="1">
                              <a:solidFill>
                                <a:srgbClr val="FF0000"/>
                              </a:solidFill>
                              <a:latin typeface="Cambria Math" panose="02040503050406030204" pitchFamily="18" charset="0"/>
                            </a:rPr>
                            <m:t>𝑦</m:t>
                          </m:r>
                        </m:e>
                      </m:acc>
                    </m:oMath>
                  </m:oMathPara>
                </a14:m>
                <a:endParaRPr lang="en-US" sz="6000" dirty="0">
                  <a:solidFill>
                    <a:srgbClr val="FF0000"/>
                  </a:solidFill>
                </a:endParaRPr>
              </a:p>
            </p:txBody>
          </p:sp>
        </mc:Choice>
        <mc:Fallback xmlns="">
          <p:sp>
            <p:nvSpPr>
              <p:cNvPr id="16" name="TextBox 15">
                <a:extLst>
                  <a:ext uri="{FF2B5EF4-FFF2-40B4-BE49-F238E27FC236}">
                    <a16:creationId xmlns:a16="http://schemas.microsoft.com/office/drawing/2014/main" id="{188AB59A-3F0B-0D4E-8057-AED7D8C53850}"/>
                  </a:ext>
                </a:extLst>
              </p:cNvPr>
              <p:cNvSpPr txBox="1">
                <a:spLocks noRot="1" noChangeAspect="1" noMove="1" noResize="1" noEditPoints="1" noAdjustHandles="1" noChangeArrowheads="1" noChangeShapeType="1" noTextEdit="1"/>
              </p:cNvSpPr>
              <p:nvPr/>
            </p:nvSpPr>
            <p:spPr>
              <a:xfrm>
                <a:off x="2655034" y="2979716"/>
                <a:ext cx="619080" cy="923330"/>
              </a:xfrm>
              <a:prstGeom prst="rect">
                <a:avLst/>
              </a:prstGeom>
              <a:blipFill>
                <a:blip r:embed="rId9"/>
                <a:stretch>
                  <a:fillRect l="-28571" t="-17568" r="-26531" b="-22973"/>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3F1402CC-559F-DE43-ACD8-D33B326CBB83}"/>
              </a:ext>
            </a:extLst>
          </p:cNvPr>
          <p:cNvGrpSpPr/>
          <p:nvPr/>
        </p:nvGrpSpPr>
        <p:grpSpPr>
          <a:xfrm>
            <a:off x="248352" y="3989186"/>
            <a:ext cx="7697611" cy="2503688"/>
            <a:chOff x="248352" y="3989186"/>
            <a:chExt cx="7697611" cy="2503688"/>
          </a:xfrm>
        </p:grpSpPr>
        <p:sp>
          <p:nvSpPr>
            <p:cNvPr id="17" name="TextBox 16">
              <a:extLst>
                <a:ext uri="{FF2B5EF4-FFF2-40B4-BE49-F238E27FC236}">
                  <a16:creationId xmlns:a16="http://schemas.microsoft.com/office/drawing/2014/main" id="{7851671B-15F9-B74E-8C56-D2F4DA94B9CE}"/>
                </a:ext>
              </a:extLst>
            </p:cNvPr>
            <p:cNvSpPr txBox="1"/>
            <p:nvPr/>
          </p:nvSpPr>
          <p:spPr>
            <a:xfrm>
              <a:off x="248352" y="5661877"/>
              <a:ext cx="7697611" cy="830997"/>
            </a:xfrm>
            <a:prstGeom prst="rect">
              <a:avLst/>
            </a:prstGeom>
            <a:noFill/>
          </p:spPr>
          <p:txBody>
            <a:bodyPr wrap="square" rtlCol="0">
              <a:spAutoFit/>
            </a:bodyPr>
            <a:lstStyle/>
            <a:p>
              <a:r>
                <a:rPr lang="en-US" sz="48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 “the predicted value of y”</a:t>
              </a:r>
            </a:p>
          </p:txBody>
        </p:sp>
        <p:cxnSp>
          <p:nvCxnSpPr>
            <p:cNvPr id="18" name="Straight Arrow Connector 17">
              <a:extLst>
                <a:ext uri="{FF2B5EF4-FFF2-40B4-BE49-F238E27FC236}">
                  <a16:creationId xmlns:a16="http://schemas.microsoft.com/office/drawing/2014/main" id="{C9A1F8FB-3AB2-EB4D-A54A-5E01EFE7B73C}"/>
                </a:ext>
              </a:extLst>
            </p:cNvPr>
            <p:cNvCxnSpPr>
              <a:cxnSpLocks/>
            </p:cNvCxnSpPr>
            <p:nvPr/>
          </p:nvCxnSpPr>
          <p:spPr>
            <a:xfrm flipV="1">
              <a:off x="2925374" y="3989186"/>
              <a:ext cx="0" cy="1588654"/>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756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2.22222E-6 0 L 0.05104 -0.08796 C 0.0618 -0.10764 0.07795 -0.11829 0.09462 -0.11829 C 0.11371 -0.11829 0.12899 -0.10764 0.13975 -0.08796 L 0.19097 0 " pathEditMode="relative" rAng="0" ptsTypes="AAAAA">
                                          <p:cBhvr>
                                            <p:cTn id="6" dur="2000" fill="hold"/>
                                            <p:tgtEl>
                                              <p:spTgt spid="9"/>
                                            </p:tgtEl>
                                            <p:attrNameLst>
                                              <p:attrName>ppt_x</p:attrName>
                                              <p:attrName>ppt_y</p:attrName>
                                            </p:attrNameLst>
                                          </p:cBhvr>
                                          <p:rCtr x="9549" y="-5926"/>
                                        </p:animMotion>
                                      </p:childTnLst>
                                    </p:cTn>
                                  </p:par>
                                  <p:par>
                                    <p:cTn id="7" presetID="37" presetClass="path" presetSubtype="0" accel="50000" decel="50000" fill="hold" grpId="0" nodeType="withEffect">
                                      <p:stCondLst>
                                        <p:cond delay="0"/>
                                      </p:stCondLst>
                                      <p:childTnLst>
                                        <p:animMotion origin="layout" path="M 2.08167E-16 0 L -0.04687 0.09028 C -0.05677 0.11065 -0.07135 0.12176 -0.08663 0.12176 C -0.10417 0.12176 -0.11806 0.11065 -0.12795 0.09028 L -0.17465 0 " pathEditMode="relative" rAng="0" ptsTypes="AAAAA">
                                          <p:cBhvr>
                                            <p:cTn id="8" dur="2000" fill="hold"/>
                                            <p:tgtEl>
                                              <p:spTgt spid="10"/>
                                            </p:tgtEl>
                                            <p:attrNameLst>
                                              <p:attrName>ppt_x</p:attrName>
                                              <p:attrName>ppt_y</p:attrName>
                                            </p:attrNameLst>
                                          </p:cBhvr>
                                          <p:rCtr x="-8733" y="6088"/>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5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50000">
                                          <p:cBhvr additive="base">
                                            <p:cTn id="13"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14:presetBounceEnd="50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50000">
                                          <p:cBhvr additive="base">
                                            <p:cTn id="17"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14:presetBounceEnd="50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50000">
                                          <p:cBhvr additive="base">
                                            <p:cTn id="23" dur="5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2.22222E-6 0 L 0.05104 -0.08796 C 0.0618 -0.10764 0.07795 -0.11829 0.09462 -0.11829 C 0.11371 -0.11829 0.12899 -0.10764 0.13975 -0.08796 L 0.19097 0 " pathEditMode="relative" rAng="0" ptsTypes="AAAAA">
                                          <p:cBhvr>
                                            <p:cTn id="6" dur="2000" fill="hold"/>
                                            <p:tgtEl>
                                              <p:spTgt spid="9"/>
                                            </p:tgtEl>
                                            <p:attrNameLst>
                                              <p:attrName>ppt_x</p:attrName>
                                              <p:attrName>ppt_y</p:attrName>
                                            </p:attrNameLst>
                                          </p:cBhvr>
                                          <p:rCtr x="9549" y="-5926"/>
                                        </p:animMotion>
                                      </p:childTnLst>
                                    </p:cTn>
                                  </p:par>
                                  <p:par>
                                    <p:cTn id="7" presetID="37" presetClass="path" presetSubtype="0" accel="50000" decel="50000" fill="hold" grpId="0" nodeType="withEffect">
                                      <p:stCondLst>
                                        <p:cond delay="0"/>
                                      </p:stCondLst>
                                      <p:childTnLst>
                                        <p:animMotion origin="layout" path="M 2.08167E-16 0 L -0.04687 0.09028 C -0.05677 0.11065 -0.07135 0.12176 -0.08663 0.12176 C -0.10417 0.12176 -0.11806 0.11065 -0.12795 0.09028 L -0.17465 0 " pathEditMode="relative" rAng="0" ptsTypes="AAAAA">
                                          <p:cBhvr>
                                            <p:cTn id="8" dur="2000" fill="hold"/>
                                            <p:tgtEl>
                                              <p:spTgt spid="10"/>
                                            </p:tgtEl>
                                            <p:attrNameLst>
                                              <p:attrName>ppt_x</p:attrName>
                                              <p:attrName>ppt_y</p:attrName>
                                            </p:attrNameLst>
                                          </p:cBhvr>
                                          <p:rCtr x="-8733" y="6088"/>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5" grpId="0" animBg="1"/>
          <p:bldP spid="1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79BEE89D-797B-E041-B298-5930E74692C4}"/>
              </a:ext>
            </a:extLst>
          </p:cNvPr>
          <p:cNvGrpSpPr/>
          <p:nvPr/>
        </p:nvGrpSpPr>
        <p:grpSpPr>
          <a:xfrm>
            <a:off x="2671961" y="2738649"/>
            <a:ext cx="4533260" cy="923330"/>
            <a:chOff x="2671961" y="1835894"/>
            <a:chExt cx="4533260" cy="923330"/>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053C57F-662B-F645-B382-9A6BD61E412B}"/>
                    </a:ext>
                  </a:extLst>
                </p:cNvPr>
                <p:cNvSpPr txBox="1"/>
                <p:nvPr/>
              </p:nvSpPr>
              <p:spPr>
                <a:xfrm>
                  <a:off x="5115001" y="1835894"/>
                  <a:ext cx="750205"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6000" dirty="0"/>
                </a:p>
              </p:txBody>
            </p:sp>
          </mc:Choice>
          <mc:Fallback xmlns="">
            <p:sp>
              <p:nvSpPr>
                <p:cNvPr id="29" name="TextBox 28">
                  <a:extLst>
                    <a:ext uri="{FF2B5EF4-FFF2-40B4-BE49-F238E27FC236}">
                      <a16:creationId xmlns:a16="http://schemas.microsoft.com/office/drawing/2014/main" id="{1053C57F-662B-F645-B382-9A6BD61E412B}"/>
                    </a:ext>
                  </a:extLst>
                </p:cNvPr>
                <p:cNvSpPr txBox="1">
                  <a:spLocks noRot="1" noChangeAspect="1" noMove="1" noResize="1" noEditPoints="1" noAdjustHandles="1" noChangeArrowheads="1" noChangeShapeType="1" noTextEdit="1"/>
                </p:cNvSpPr>
                <p:nvPr/>
              </p:nvSpPr>
              <p:spPr>
                <a:xfrm>
                  <a:off x="5115001" y="1835894"/>
                  <a:ext cx="750205" cy="923330"/>
                </a:xfrm>
                <a:prstGeom prst="rect">
                  <a:avLst/>
                </a:prstGeom>
                <a:blipFill>
                  <a:blip r:embed="rId3"/>
                  <a:stretch>
                    <a:fillRect l="-20000" r="-20000"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47087E5-7221-AA46-919C-97B5179C3BBA}"/>
                    </a:ext>
                  </a:extLst>
                </p:cNvPr>
                <p:cNvSpPr txBox="1"/>
                <p:nvPr/>
              </p:nvSpPr>
              <p:spPr>
                <a:xfrm>
                  <a:off x="4080231" y="1835894"/>
                  <a:ext cx="1034770"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F0"/>
                            </a:solidFill>
                            <a:latin typeface="Cambria Math" panose="02040503050406030204" pitchFamily="18" charset="0"/>
                          </a:rPr>
                          <m:t>𝑎</m:t>
                        </m:r>
                        <m:r>
                          <a:rPr lang="en-GB" sz="6000" b="0" i="1" smtClean="0">
                            <a:solidFill>
                              <a:srgbClr val="00B050"/>
                            </a:solidFill>
                            <a:latin typeface="Cambria Math" panose="02040503050406030204" pitchFamily="18" charset="0"/>
                          </a:rPr>
                          <m:t>𝑥</m:t>
                        </m:r>
                      </m:oMath>
                    </m:oMathPara>
                  </a14:m>
                  <a:endParaRPr lang="en-US" sz="6000" dirty="0"/>
                </a:p>
              </p:txBody>
            </p:sp>
          </mc:Choice>
          <mc:Fallback xmlns="">
            <p:sp>
              <p:nvSpPr>
                <p:cNvPr id="30" name="TextBox 29">
                  <a:extLst>
                    <a:ext uri="{FF2B5EF4-FFF2-40B4-BE49-F238E27FC236}">
                      <a16:creationId xmlns:a16="http://schemas.microsoft.com/office/drawing/2014/main" id="{147087E5-7221-AA46-919C-97B5179C3BBA}"/>
                    </a:ext>
                  </a:extLst>
                </p:cNvPr>
                <p:cNvSpPr txBox="1">
                  <a:spLocks noRot="1" noChangeAspect="1" noMove="1" noResize="1" noEditPoints="1" noAdjustHandles="1" noChangeArrowheads="1" noChangeShapeType="1" noTextEdit="1"/>
                </p:cNvSpPr>
                <p:nvPr/>
              </p:nvSpPr>
              <p:spPr>
                <a:xfrm>
                  <a:off x="4080231" y="1835894"/>
                  <a:ext cx="1034770" cy="923330"/>
                </a:xfrm>
                <a:prstGeom prst="rect">
                  <a:avLst/>
                </a:prstGeom>
                <a:blipFill>
                  <a:blip r:embed="rId4"/>
                  <a:stretch>
                    <a:fillRect l="-9756" r="-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F82A7A6-02EE-A145-9DCF-81A7F223DC56}"/>
                    </a:ext>
                  </a:extLst>
                </p:cNvPr>
                <p:cNvSpPr txBox="1"/>
                <p:nvPr/>
              </p:nvSpPr>
              <p:spPr>
                <a:xfrm>
                  <a:off x="5865206" y="1835894"/>
                  <a:ext cx="606833"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F0"/>
                            </a:solidFill>
                            <a:latin typeface="Cambria Math" panose="02040503050406030204" pitchFamily="18" charset="0"/>
                          </a:rPr>
                          <m:t>𝑏</m:t>
                        </m:r>
                      </m:oMath>
                    </m:oMathPara>
                  </a14:m>
                  <a:endParaRPr lang="en-US" sz="6000" dirty="0"/>
                </a:p>
              </p:txBody>
            </p:sp>
          </mc:Choice>
          <mc:Fallback xmlns="">
            <p:sp>
              <p:nvSpPr>
                <p:cNvPr id="31" name="TextBox 30">
                  <a:extLst>
                    <a:ext uri="{FF2B5EF4-FFF2-40B4-BE49-F238E27FC236}">
                      <a16:creationId xmlns:a16="http://schemas.microsoft.com/office/drawing/2014/main" id="{8F82A7A6-02EE-A145-9DCF-81A7F223DC56}"/>
                    </a:ext>
                  </a:extLst>
                </p:cNvPr>
                <p:cNvSpPr txBox="1">
                  <a:spLocks noRot="1" noChangeAspect="1" noMove="1" noResize="1" noEditPoints="1" noAdjustHandles="1" noChangeArrowheads="1" noChangeShapeType="1" noTextEdit="1"/>
                </p:cNvSpPr>
                <p:nvPr/>
              </p:nvSpPr>
              <p:spPr>
                <a:xfrm>
                  <a:off x="5865206" y="1835894"/>
                  <a:ext cx="606833" cy="923330"/>
                </a:xfrm>
                <a:prstGeom prst="rect">
                  <a:avLst/>
                </a:prstGeom>
                <a:blipFill>
                  <a:blip r:embed="rId5"/>
                  <a:stretch>
                    <a:fillRect l="-28571" r="-26531"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CC314AA-34AE-CB49-AF15-DD3C888062DC}"/>
                    </a:ext>
                  </a:extLst>
                </p:cNvPr>
                <p:cNvSpPr txBox="1"/>
                <p:nvPr/>
              </p:nvSpPr>
              <p:spPr>
                <a:xfrm>
                  <a:off x="2671961" y="1835894"/>
                  <a:ext cx="1408270"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50"/>
                            </a:solidFill>
                            <a:latin typeface="Cambria Math" panose="02040503050406030204" pitchFamily="18" charset="0"/>
                          </a:rPr>
                          <m:t>𝑦</m:t>
                        </m:r>
                        <m:r>
                          <a:rPr lang="en-GB" sz="6000" b="0" i="1" smtClean="0">
                            <a:latin typeface="Cambria Math" panose="02040503050406030204" pitchFamily="18" charset="0"/>
                          </a:rPr>
                          <m:t>=</m:t>
                        </m:r>
                      </m:oMath>
                    </m:oMathPara>
                  </a14:m>
                  <a:endParaRPr lang="en-US" sz="6000" dirty="0"/>
                </a:p>
              </p:txBody>
            </p:sp>
          </mc:Choice>
          <mc:Fallback xmlns="">
            <p:sp>
              <p:nvSpPr>
                <p:cNvPr id="32" name="TextBox 31">
                  <a:extLst>
                    <a:ext uri="{FF2B5EF4-FFF2-40B4-BE49-F238E27FC236}">
                      <a16:creationId xmlns:a16="http://schemas.microsoft.com/office/drawing/2014/main" id="{9CC314AA-34AE-CB49-AF15-DD3C888062DC}"/>
                    </a:ext>
                  </a:extLst>
                </p:cNvPr>
                <p:cNvSpPr txBox="1">
                  <a:spLocks noRot="1" noChangeAspect="1" noMove="1" noResize="1" noEditPoints="1" noAdjustHandles="1" noChangeArrowheads="1" noChangeShapeType="1" noTextEdit="1"/>
                </p:cNvSpPr>
                <p:nvPr/>
              </p:nvSpPr>
              <p:spPr>
                <a:xfrm>
                  <a:off x="2671961" y="1835894"/>
                  <a:ext cx="1408270" cy="923330"/>
                </a:xfrm>
                <a:prstGeom prst="rect">
                  <a:avLst/>
                </a:prstGeom>
                <a:blipFill>
                  <a:blip r:embed="rId6"/>
                  <a:stretch>
                    <a:fillRect l="-12500" r="-4464" b="-22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A0904CB-34E3-4A45-9DD8-B739FAFCCE6B}"/>
                    </a:ext>
                  </a:extLst>
                </p:cNvPr>
                <p:cNvSpPr txBox="1"/>
                <p:nvPr/>
              </p:nvSpPr>
              <p:spPr>
                <a:xfrm>
                  <a:off x="4097158" y="1835894"/>
                  <a:ext cx="949684" cy="92333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6000" i="1" smtClean="0">
                                <a:solidFill>
                                  <a:srgbClr val="00B0F0"/>
                                </a:solidFill>
                                <a:latin typeface="Cambria Math" panose="02040503050406030204" pitchFamily="18" charset="0"/>
                                <a:ea typeface="Cambria Math" panose="02040503050406030204" pitchFamily="18" charset="0"/>
                              </a:rPr>
                            </m:ctrlPr>
                          </m:sSubPr>
                          <m:e>
                            <m:r>
                              <a:rPr lang="en-GB" sz="6000" i="1">
                                <a:solidFill>
                                  <a:srgbClr val="00B0F0"/>
                                </a:solidFill>
                                <a:latin typeface="Cambria Math" panose="02040503050406030204" pitchFamily="18" charset="0"/>
                                <a:ea typeface="Cambria Math" panose="02040503050406030204" pitchFamily="18" charset="0"/>
                              </a:rPr>
                              <m:t>𝛽</m:t>
                            </m:r>
                          </m:e>
                          <m:sub>
                            <m:r>
                              <a:rPr lang="en-GB" sz="6000" b="0" i="1" smtClean="0">
                                <a:solidFill>
                                  <a:srgbClr val="00B0F0"/>
                                </a:solidFill>
                                <a:latin typeface="Cambria Math" panose="02040503050406030204" pitchFamily="18" charset="0"/>
                                <a:ea typeface="Cambria Math" panose="02040503050406030204" pitchFamily="18" charset="0"/>
                              </a:rPr>
                              <m:t>0</m:t>
                            </m:r>
                          </m:sub>
                        </m:sSub>
                      </m:oMath>
                    </m:oMathPara>
                  </a14:m>
                  <a:endParaRPr lang="en-US" sz="6000" dirty="0">
                    <a:solidFill>
                      <a:srgbClr val="00B0F0"/>
                    </a:solidFill>
                  </a:endParaRPr>
                </a:p>
              </p:txBody>
            </p:sp>
          </mc:Choice>
          <mc:Fallback xmlns="">
            <p:sp>
              <p:nvSpPr>
                <p:cNvPr id="33" name="TextBox 32">
                  <a:extLst>
                    <a:ext uri="{FF2B5EF4-FFF2-40B4-BE49-F238E27FC236}">
                      <a16:creationId xmlns:a16="http://schemas.microsoft.com/office/drawing/2014/main" id="{3A0904CB-34E3-4A45-9DD8-B739FAFCCE6B}"/>
                    </a:ext>
                  </a:extLst>
                </p:cNvPr>
                <p:cNvSpPr txBox="1">
                  <a:spLocks noRot="1" noChangeAspect="1" noMove="1" noResize="1" noEditPoints="1" noAdjustHandles="1" noChangeArrowheads="1" noChangeShapeType="1" noTextEdit="1"/>
                </p:cNvSpPr>
                <p:nvPr/>
              </p:nvSpPr>
              <p:spPr>
                <a:xfrm>
                  <a:off x="4097158" y="1835894"/>
                  <a:ext cx="949684" cy="923330"/>
                </a:xfrm>
                <a:prstGeom prst="rect">
                  <a:avLst/>
                </a:prstGeom>
                <a:blipFill>
                  <a:blip r:embed="rId7"/>
                  <a:stretch>
                    <a:fillRect l="-27632" r="-5263"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1AE6908-0555-684D-BADB-5D0E8FA6F053}"/>
                    </a:ext>
                  </a:extLst>
                </p:cNvPr>
                <p:cNvSpPr txBox="1"/>
                <p:nvPr/>
              </p:nvSpPr>
              <p:spPr>
                <a:xfrm>
                  <a:off x="5841321" y="1835894"/>
                  <a:ext cx="1363900" cy="92333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6000" i="1" smtClean="0">
                                <a:solidFill>
                                  <a:srgbClr val="00B0F0"/>
                                </a:solidFill>
                                <a:latin typeface="Cambria Math" panose="02040503050406030204" pitchFamily="18" charset="0"/>
                                <a:ea typeface="Cambria Math" panose="02040503050406030204" pitchFamily="18" charset="0"/>
                              </a:rPr>
                            </m:ctrlPr>
                          </m:sSubPr>
                          <m:e>
                            <m:r>
                              <a:rPr lang="en-GB" sz="6000" i="1">
                                <a:solidFill>
                                  <a:srgbClr val="00B0F0"/>
                                </a:solidFill>
                                <a:latin typeface="Cambria Math" panose="02040503050406030204" pitchFamily="18" charset="0"/>
                                <a:ea typeface="Cambria Math" panose="02040503050406030204" pitchFamily="18" charset="0"/>
                              </a:rPr>
                              <m:t>𝛽</m:t>
                            </m:r>
                          </m:e>
                          <m:sub>
                            <m:r>
                              <a:rPr lang="en-GB" sz="6000" b="0" i="1" smtClean="0">
                                <a:solidFill>
                                  <a:srgbClr val="00B0F0"/>
                                </a:solidFill>
                                <a:latin typeface="Cambria Math" panose="02040503050406030204" pitchFamily="18" charset="0"/>
                                <a:ea typeface="Cambria Math" panose="02040503050406030204" pitchFamily="18" charset="0"/>
                              </a:rPr>
                              <m:t>1</m:t>
                            </m:r>
                          </m:sub>
                        </m:sSub>
                        <m:r>
                          <a:rPr lang="en-GB" sz="6000" i="1">
                            <a:solidFill>
                              <a:srgbClr val="00B050"/>
                            </a:solidFill>
                            <a:latin typeface="Cambria Math" panose="02040503050406030204" pitchFamily="18" charset="0"/>
                          </a:rPr>
                          <m:t>𝑥</m:t>
                        </m:r>
                      </m:oMath>
                    </m:oMathPara>
                  </a14:m>
                  <a:endParaRPr lang="en-US" sz="6000" dirty="0">
                    <a:solidFill>
                      <a:srgbClr val="00B0F0"/>
                    </a:solidFill>
                  </a:endParaRPr>
                </a:p>
              </p:txBody>
            </p:sp>
          </mc:Choice>
          <mc:Fallback xmlns="">
            <p:sp>
              <p:nvSpPr>
                <p:cNvPr id="34" name="TextBox 33">
                  <a:extLst>
                    <a:ext uri="{FF2B5EF4-FFF2-40B4-BE49-F238E27FC236}">
                      <a16:creationId xmlns:a16="http://schemas.microsoft.com/office/drawing/2014/main" id="{21AE6908-0555-684D-BADB-5D0E8FA6F053}"/>
                    </a:ext>
                  </a:extLst>
                </p:cNvPr>
                <p:cNvSpPr txBox="1">
                  <a:spLocks noRot="1" noChangeAspect="1" noMove="1" noResize="1" noEditPoints="1" noAdjustHandles="1" noChangeArrowheads="1" noChangeShapeType="1" noTextEdit="1"/>
                </p:cNvSpPr>
                <p:nvPr/>
              </p:nvSpPr>
              <p:spPr>
                <a:xfrm>
                  <a:off x="5841321" y="1835894"/>
                  <a:ext cx="1363900" cy="923330"/>
                </a:xfrm>
                <a:prstGeom prst="rect">
                  <a:avLst/>
                </a:prstGeom>
                <a:blipFill>
                  <a:blip r:embed="rId8"/>
                  <a:stretch>
                    <a:fillRect l="-18349" r="-5505" b="-32432"/>
                  </a:stretch>
                </a:blipFill>
              </p:spPr>
              <p:txBody>
                <a:bodyPr/>
                <a:lstStyle/>
                <a:p>
                  <a:r>
                    <a:rPr lang="en-US">
                      <a:noFill/>
                    </a:rPr>
                    <a:t> </a:t>
                  </a:r>
                </a:p>
              </p:txBody>
            </p:sp>
          </mc:Fallback>
        </mc:AlternateContent>
      </p:grpSp>
      <p:sp>
        <p:nvSpPr>
          <p:cNvPr id="66" name="Rectangle 65">
            <a:extLst>
              <a:ext uri="{FF2B5EF4-FFF2-40B4-BE49-F238E27FC236}">
                <a16:creationId xmlns:a16="http://schemas.microsoft.com/office/drawing/2014/main" id="{84633506-C872-024A-B953-CFB51CE435CC}"/>
              </a:ext>
            </a:extLst>
          </p:cNvPr>
          <p:cNvSpPr/>
          <p:nvPr/>
        </p:nvSpPr>
        <p:spPr>
          <a:xfrm>
            <a:off x="4144488" y="2738649"/>
            <a:ext cx="3060733" cy="978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04917AF-2F19-3C4A-95BE-D8E7525B3495}"/>
              </a:ext>
            </a:extLst>
          </p:cNvPr>
          <p:cNvSpPr/>
          <p:nvPr/>
        </p:nvSpPr>
        <p:spPr>
          <a:xfrm>
            <a:off x="2655034" y="4329113"/>
            <a:ext cx="627461" cy="810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D7E97-F55D-844C-8446-E510B8DFF9BC}"/>
              </a:ext>
            </a:extLst>
          </p:cNvPr>
          <p:cNvSpPr>
            <a:spLocks noGrp="1"/>
          </p:cNvSpPr>
          <p:nvPr>
            <p:ph type="title"/>
          </p:nvPr>
        </p:nvSpPr>
        <p:spPr/>
        <p:txBody>
          <a:bodyPr/>
          <a:lstStyle/>
          <a:p>
            <a:r>
              <a:rPr lang="en-US" dirty="0"/>
              <a:t>The linear model</a:t>
            </a:r>
          </a:p>
        </p:txBody>
      </p:sp>
      <p:sp>
        <p:nvSpPr>
          <p:cNvPr id="17" name="TextBox 16">
            <a:extLst>
              <a:ext uri="{FF2B5EF4-FFF2-40B4-BE49-F238E27FC236}">
                <a16:creationId xmlns:a16="http://schemas.microsoft.com/office/drawing/2014/main" id="{7851671B-15F9-B74E-8C56-D2F4DA94B9CE}"/>
              </a:ext>
            </a:extLst>
          </p:cNvPr>
          <p:cNvSpPr txBox="1"/>
          <p:nvPr/>
        </p:nvSpPr>
        <p:spPr>
          <a:xfrm>
            <a:off x="248352" y="5661877"/>
            <a:ext cx="7697611" cy="830997"/>
          </a:xfrm>
          <a:prstGeom prst="rect">
            <a:avLst/>
          </a:prstGeom>
          <a:noFill/>
        </p:spPr>
        <p:txBody>
          <a:bodyPr wrap="square" rtlCol="0">
            <a:spAutoFit/>
          </a:bodyPr>
          <a:lstStyle/>
          <a:p>
            <a:r>
              <a:rPr lang="en-US" sz="48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 “the predicted value of y”</a:t>
            </a:r>
          </a:p>
        </p:txBody>
      </p:sp>
      <p:sp>
        <p:nvSpPr>
          <p:cNvPr id="5" name="Oval 4">
            <a:extLst>
              <a:ext uri="{FF2B5EF4-FFF2-40B4-BE49-F238E27FC236}">
                <a16:creationId xmlns:a16="http://schemas.microsoft.com/office/drawing/2014/main" id="{2257EF5C-D086-2541-B109-625F1D632E03}"/>
              </a:ext>
            </a:extLst>
          </p:cNvPr>
          <p:cNvSpPr/>
          <p:nvPr/>
        </p:nvSpPr>
        <p:spPr>
          <a:xfrm>
            <a:off x="2820490" y="5473340"/>
            <a:ext cx="209767" cy="2097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F9255277-3316-0048-AA00-2F78A56FC197}"/>
              </a:ext>
            </a:extLst>
          </p:cNvPr>
          <p:cNvGrpSpPr/>
          <p:nvPr/>
        </p:nvGrpSpPr>
        <p:grpSpPr>
          <a:xfrm>
            <a:off x="231425" y="1362278"/>
            <a:ext cx="7697611" cy="1617438"/>
            <a:chOff x="231425" y="1362278"/>
            <a:chExt cx="7697611" cy="1617438"/>
          </a:xfrm>
        </p:grpSpPr>
        <p:sp>
          <p:nvSpPr>
            <p:cNvPr id="39" name="TextBox 38">
              <a:extLst>
                <a:ext uri="{FF2B5EF4-FFF2-40B4-BE49-F238E27FC236}">
                  <a16:creationId xmlns:a16="http://schemas.microsoft.com/office/drawing/2014/main" id="{FCF3696E-A412-F641-A0F1-C8A8612A5005}"/>
                </a:ext>
              </a:extLst>
            </p:cNvPr>
            <p:cNvSpPr txBox="1"/>
            <p:nvPr/>
          </p:nvSpPr>
          <p:spPr>
            <a:xfrm>
              <a:off x="231425" y="1362278"/>
              <a:ext cx="7697611" cy="830997"/>
            </a:xfrm>
            <a:prstGeom prst="rect">
              <a:avLst/>
            </a:prstGeom>
            <a:noFill/>
          </p:spPr>
          <p:txBody>
            <a:bodyPr wrap="square" rtlCol="0">
              <a:spAutoFit/>
            </a:bodyPr>
            <a:lstStyle/>
            <a:p>
              <a:r>
                <a:rPr lang="en-US" sz="4800" dirty="0">
                  <a:solidFill>
                    <a:srgbClr val="00B050"/>
                  </a:solidFill>
                  <a:latin typeface="Nirmala UI" panose="020B0502040204020203" pitchFamily="34" charset="0"/>
                  <a:ea typeface="Nirmala UI" panose="020B0502040204020203" pitchFamily="34" charset="0"/>
                  <a:cs typeface="Nirmala UI" panose="020B0502040204020203" pitchFamily="34" charset="0"/>
                </a:rPr>
                <a:t> “the observed value of y”</a:t>
              </a:r>
            </a:p>
          </p:txBody>
        </p:sp>
        <p:cxnSp>
          <p:nvCxnSpPr>
            <p:cNvPr id="40" name="Straight Arrow Connector 39">
              <a:extLst>
                <a:ext uri="{FF2B5EF4-FFF2-40B4-BE49-F238E27FC236}">
                  <a16:creationId xmlns:a16="http://schemas.microsoft.com/office/drawing/2014/main" id="{CF961184-A3A8-D744-9FE8-16047D1519A8}"/>
                </a:ext>
              </a:extLst>
            </p:cNvPr>
            <p:cNvCxnSpPr>
              <a:cxnSpLocks/>
            </p:cNvCxnSpPr>
            <p:nvPr/>
          </p:nvCxnSpPr>
          <p:spPr>
            <a:xfrm>
              <a:off x="3003574" y="2251472"/>
              <a:ext cx="0" cy="728244"/>
            </a:xfrm>
            <a:prstGeom prst="straightConnector1">
              <a:avLst/>
            </a:prstGeom>
            <a:ln w="76200">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5C41EA4-11F3-DD47-94EA-670FB5B7F169}"/>
              </a:ext>
            </a:extLst>
          </p:cNvPr>
          <p:cNvGrpSpPr/>
          <p:nvPr/>
        </p:nvGrpSpPr>
        <p:grpSpPr>
          <a:xfrm>
            <a:off x="5277581" y="2087962"/>
            <a:ext cx="3848806" cy="1617438"/>
            <a:chOff x="5277581" y="2044541"/>
            <a:chExt cx="3848806" cy="1617438"/>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1A85820-A8B5-FC44-A4EA-9654F22FF76C}"/>
                    </a:ext>
                  </a:extLst>
                </p:cNvPr>
                <p:cNvSpPr txBox="1"/>
                <p:nvPr/>
              </p:nvSpPr>
              <p:spPr>
                <a:xfrm>
                  <a:off x="7144483" y="2738649"/>
                  <a:ext cx="1124090"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r>
                          <a:rPr lang="en-GB" sz="6000" b="0" i="1" smtClean="0">
                            <a:solidFill>
                              <a:srgbClr val="FFC000"/>
                            </a:solidFill>
                            <a:latin typeface="Cambria Math" panose="02040503050406030204" pitchFamily="18" charset="0"/>
                            <a:ea typeface="Cambria Math" panose="02040503050406030204" pitchFamily="18" charset="0"/>
                          </a:rPr>
                          <m:t>𝜀</m:t>
                        </m:r>
                      </m:oMath>
                    </m:oMathPara>
                  </a14:m>
                  <a:endParaRPr lang="en-US" sz="6000" dirty="0"/>
                </a:p>
              </p:txBody>
            </p:sp>
          </mc:Choice>
          <mc:Fallback xmlns="">
            <p:sp>
              <p:nvSpPr>
                <p:cNvPr id="36" name="TextBox 35">
                  <a:extLst>
                    <a:ext uri="{FF2B5EF4-FFF2-40B4-BE49-F238E27FC236}">
                      <a16:creationId xmlns:a16="http://schemas.microsoft.com/office/drawing/2014/main" id="{D1A85820-A8B5-FC44-A4EA-9654F22FF76C}"/>
                    </a:ext>
                  </a:extLst>
                </p:cNvPr>
                <p:cNvSpPr txBox="1">
                  <a:spLocks noRot="1" noChangeAspect="1" noMove="1" noResize="1" noEditPoints="1" noAdjustHandles="1" noChangeArrowheads="1" noChangeShapeType="1" noTextEdit="1"/>
                </p:cNvSpPr>
                <p:nvPr/>
              </p:nvSpPr>
              <p:spPr>
                <a:xfrm>
                  <a:off x="7144483" y="2738649"/>
                  <a:ext cx="1124090" cy="923330"/>
                </a:xfrm>
                <a:prstGeom prst="rect">
                  <a:avLst/>
                </a:prstGeom>
                <a:blipFill>
                  <a:blip r:embed="rId9"/>
                  <a:stretch>
                    <a:fillRect l="-13483" r="-6742" b="-6757"/>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3D24A66A-4A7A-9448-B870-DE8810869AC5}"/>
                </a:ext>
              </a:extLst>
            </p:cNvPr>
            <p:cNvSpPr txBox="1"/>
            <p:nvPr/>
          </p:nvSpPr>
          <p:spPr>
            <a:xfrm>
              <a:off x="5277581" y="2044541"/>
              <a:ext cx="3848806" cy="830997"/>
            </a:xfrm>
            <a:prstGeom prst="rect">
              <a:avLst/>
            </a:prstGeom>
            <a:noFill/>
          </p:spPr>
          <p:txBody>
            <a:bodyPr wrap="square" rtlCol="0">
              <a:spAutoFit/>
            </a:bodyPr>
            <a:lstStyle/>
            <a:p>
              <a:r>
                <a:rPr lang="en-US" sz="4800" dirty="0">
                  <a:solidFill>
                    <a:srgbClr val="FFC000"/>
                  </a:solidFill>
                  <a:latin typeface="Nirmala UI" panose="020B0502040204020203" pitchFamily="34" charset="0"/>
                  <a:ea typeface="Nirmala UI" panose="020B0502040204020203" pitchFamily="34" charset="0"/>
                  <a:cs typeface="Nirmala UI" panose="020B0502040204020203" pitchFamily="34" charset="0"/>
                </a:rPr>
                <a:t>“model error”</a:t>
              </a:r>
            </a:p>
          </p:txBody>
        </p:sp>
        <p:cxnSp>
          <p:nvCxnSpPr>
            <p:cNvPr id="47" name="Curved Connector 46">
              <a:extLst>
                <a:ext uri="{FF2B5EF4-FFF2-40B4-BE49-F238E27FC236}">
                  <a16:creationId xmlns:a16="http://schemas.microsoft.com/office/drawing/2014/main" id="{845D5013-1FB0-3144-A797-D6340BF793AA}"/>
                </a:ext>
              </a:extLst>
            </p:cNvPr>
            <p:cNvCxnSpPr>
              <a:cxnSpLocks/>
            </p:cNvCxnSpPr>
            <p:nvPr/>
          </p:nvCxnSpPr>
          <p:spPr>
            <a:xfrm rot="5400000">
              <a:off x="8180289" y="2826937"/>
              <a:ext cx="496522" cy="319947"/>
            </a:xfrm>
            <a:prstGeom prst="curvedConnector3">
              <a:avLst>
                <a:gd name="adj1" fmla="val 106797"/>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703D9E6-11C0-D44C-AE3E-2B9F4046F323}"/>
              </a:ext>
            </a:extLst>
          </p:cNvPr>
          <p:cNvGrpSpPr/>
          <p:nvPr/>
        </p:nvGrpSpPr>
        <p:grpSpPr>
          <a:xfrm>
            <a:off x="2655034" y="2967335"/>
            <a:ext cx="4550187" cy="935711"/>
            <a:chOff x="2655034" y="2967335"/>
            <a:chExt cx="4550187" cy="935711"/>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714787-E371-7746-B77E-9CE4206B44BF}"/>
                    </a:ext>
                  </a:extLst>
                </p:cNvPr>
                <p:cNvSpPr txBox="1"/>
                <p:nvPr/>
              </p:nvSpPr>
              <p:spPr>
                <a:xfrm>
                  <a:off x="5115001" y="2967335"/>
                  <a:ext cx="750205"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m:t>
                        </m:r>
                      </m:oMath>
                    </m:oMathPara>
                  </a14:m>
                  <a:endParaRPr lang="en-US" sz="6000" dirty="0"/>
                </a:p>
              </p:txBody>
            </p:sp>
          </mc:Choice>
          <mc:Fallback xmlns="">
            <p:sp>
              <p:nvSpPr>
                <p:cNvPr id="4" name="TextBox 3">
                  <a:extLst>
                    <a:ext uri="{FF2B5EF4-FFF2-40B4-BE49-F238E27FC236}">
                      <a16:creationId xmlns:a16="http://schemas.microsoft.com/office/drawing/2014/main" id="{4A714787-E371-7746-B77E-9CE4206B44BF}"/>
                    </a:ext>
                  </a:extLst>
                </p:cNvPr>
                <p:cNvSpPr txBox="1">
                  <a:spLocks noRot="1" noChangeAspect="1" noMove="1" noResize="1" noEditPoints="1" noAdjustHandles="1" noChangeArrowheads="1" noChangeShapeType="1" noTextEdit="1"/>
                </p:cNvSpPr>
                <p:nvPr/>
              </p:nvSpPr>
              <p:spPr>
                <a:xfrm>
                  <a:off x="5115001" y="2967335"/>
                  <a:ext cx="750205" cy="923330"/>
                </a:xfrm>
                <a:prstGeom prst="rect">
                  <a:avLst/>
                </a:prstGeom>
                <a:blipFill>
                  <a:blip r:embed="rId10"/>
                  <a:stretch>
                    <a:fillRect l="-20000" r="-20000"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E9E4E3B-67A1-6247-A7D8-648FC681611F}"/>
                    </a:ext>
                  </a:extLst>
                </p:cNvPr>
                <p:cNvSpPr txBox="1"/>
                <p:nvPr/>
              </p:nvSpPr>
              <p:spPr>
                <a:xfrm>
                  <a:off x="4080231" y="2967335"/>
                  <a:ext cx="1034770"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F0"/>
                            </a:solidFill>
                            <a:latin typeface="Cambria Math" panose="02040503050406030204" pitchFamily="18" charset="0"/>
                          </a:rPr>
                          <m:t>𝑎</m:t>
                        </m:r>
                        <m:r>
                          <a:rPr lang="en-GB" sz="6000" b="0" i="1" smtClean="0">
                            <a:solidFill>
                              <a:srgbClr val="00B050"/>
                            </a:solidFill>
                            <a:latin typeface="Cambria Math" panose="02040503050406030204" pitchFamily="18" charset="0"/>
                          </a:rPr>
                          <m:t>𝑥</m:t>
                        </m:r>
                      </m:oMath>
                    </m:oMathPara>
                  </a14:m>
                  <a:endParaRPr lang="en-US" sz="6000" dirty="0"/>
                </a:p>
              </p:txBody>
            </p:sp>
          </mc:Choice>
          <mc:Fallback xmlns="">
            <p:sp>
              <p:nvSpPr>
                <p:cNvPr id="9" name="TextBox 8">
                  <a:extLst>
                    <a:ext uri="{FF2B5EF4-FFF2-40B4-BE49-F238E27FC236}">
                      <a16:creationId xmlns:a16="http://schemas.microsoft.com/office/drawing/2014/main" id="{BE9E4E3B-67A1-6247-A7D8-648FC681611F}"/>
                    </a:ext>
                  </a:extLst>
                </p:cNvPr>
                <p:cNvSpPr txBox="1">
                  <a:spLocks noRot="1" noChangeAspect="1" noMove="1" noResize="1" noEditPoints="1" noAdjustHandles="1" noChangeArrowheads="1" noChangeShapeType="1" noTextEdit="1"/>
                </p:cNvSpPr>
                <p:nvPr/>
              </p:nvSpPr>
              <p:spPr>
                <a:xfrm>
                  <a:off x="4080231" y="2967335"/>
                  <a:ext cx="1034770" cy="923330"/>
                </a:xfrm>
                <a:prstGeom prst="rect">
                  <a:avLst/>
                </a:prstGeom>
                <a:blipFill>
                  <a:blip r:embed="rId4"/>
                  <a:stretch>
                    <a:fillRect l="-9756" r="-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1679E3B-029E-2E4B-ADE9-22107A0E95FD}"/>
                    </a:ext>
                  </a:extLst>
                </p:cNvPr>
                <p:cNvSpPr txBox="1"/>
                <p:nvPr/>
              </p:nvSpPr>
              <p:spPr>
                <a:xfrm>
                  <a:off x="5865206" y="2967335"/>
                  <a:ext cx="606833"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F0"/>
                            </a:solidFill>
                            <a:latin typeface="Cambria Math" panose="02040503050406030204" pitchFamily="18" charset="0"/>
                          </a:rPr>
                          <m:t>𝑏</m:t>
                        </m:r>
                      </m:oMath>
                    </m:oMathPara>
                  </a14:m>
                  <a:endParaRPr lang="en-US" sz="6000" dirty="0"/>
                </a:p>
              </p:txBody>
            </p:sp>
          </mc:Choice>
          <mc:Fallback xmlns="">
            <p:sp>
              <p:nvSpPr>
                <p:cNvPr id="10" name="TextBox 9">
                  <a:extLst>
                    <a:ext uri="{FF2B5EF4-FFF2-40B4-BE49-F238E27FC236}">
                      <a16:creationId xmlns:a16="http://schemas.microsoft.com/office/drawing/2014/main" id="{D1679E3B-029E-2E4B-ADE9-22107A0E95FD}"/>
                    </a:ext>
                  </a:extLst>
                </p:cNvPr>
                <p:cNvSpPr txBox="1">
                  <a:spLocks noRot="1" noChangeAspect="1" noMove="1" noResize="1" noEditPoints="1" noAdjustHandles="1" noChangeArrowheads="1" noChangeShapeType="1" noTextEdit="1"/>
                </p:cNvSpPr>
                <p:nvPr/>
              </p:nvSpPr>
              <p:spPr>
                <a:xfrm>
                  <a:off x="5865206" y="2967335"/>
                  <a:ext cx="606833" cy="923330"/>
                </a:xfrm>
                <a:prstGeom prst="rect">
                  <a:avLst/>
                </a:prstGeom>
                <a:blipFill>
                  <a:blip r:embed="rId11"/>
                  <a:stretch>
                    <a:fillRect l="-28571" r="-26531"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7CEB16C-FA90-5342-9CD5-7DABA8F6F1DE}"/>
                    </a:ext>
                  </a:extLst>
                </p:cNvPr>
                <p:cNvSpPr txBox="1"/>
                <p:nvPr/>
              </p:nvSpPr>
              <p:spPr>
                <a:xfrm>
                  <a:off x="2671961" y="2967335"/>
                  <a:ext cx="1408270"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6000" b="0" i="1" smtClean="0">
                            <a:solidFill>
                              <a:srgbClr val="00B050"/>
                            </a:solidFill>
                            <a:latin typeface="Cambria Math" panose="02040503050406030204" pitchFamily="18" charset="0"/>
                          </a:rPr>
                          <m:t>𝑦</m:t>
                        </m:r>
                        <m:r>
                          <a:rPr lang="en-GB" sz="6000" b="0" i="1" smtClean="0">
                            <a:latin typeface="Cambria Math" panose="02040503050406030204" pitchFamily="18" charset="0"/>
                          </a:rPr>
                          <m:t>=</m:t>
                        </m:r>
                      </m:oMath>
                    </m:oMathPara>
                  </a14:m>
                  <a:endParaRPr lang="en-US" sz="6000" dirty="0"/>
                </a:p>
              </p:txBody>
            </p:sp>
          </mc:Choice>
          <mc:Fallback xmlns="">
            <p:sp>
              <p:nvSpPr>
                <p:cNvPr id="11" name="TextBox 10">
                  <a:extLst>
                    <a:ext uri="{FF2B5EF4-FFF2-40B4-BE49-F238E27FC236}">
                      <a16:creationId xmlns:a16="http://schemas.microsoft.com/office/drawing/2014/main" id="{37CEB16C-FA90-5342-9CD5-7DABA8F6F1DE}"/>
                    </a:ext>
                  </a:extLst>
                </p:cNvPr>
                <p:cNvSpPr txBox="1">
                  <a:spLocks noRot="1" noChangeAspect="1" noMove="1" noResize="1" noEditPoints="1" noAdjustHandles="1" noChangeArrowheads="1" noChangeShapeType="1" noTextEdit="1"/>
                </p:cNvSpPr>
                <p:nvPr/>
              </p:nvSpPr>
              <p:spPr>
                <a:xfrm>
                  <a:off x="2671961" y="2967335"/>
                  <a:ext cx="1408270" cy="923330"/>
                </a:xfrm>
                <a:prstGeom prst="rect">
                  <a:avLst/>
                </a:prstGeom>
                <a:blipFill>
                  <a:blip r:embed="rId6"/>
                  <a:stretch>
                    <a:fillRect l="-12500" r="-4464" b="-22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5843AC-C580-7241-BEC0-D698A72A1B1C}"/>
                    </a:ext>
                  </a:extLst>
                </p:cNvPr>
                <p:cNvSpPr txBox="1"/>
                <p:nvPr/>
              </p:nvSpPr>
              <p:spPr>
                <a:xfrm>
                  <a:off x="4097158" y="2967335"/>
                  <a:ext cx="949684" cy="92333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6000" i="1" smtClean="0">
                                <a:solidFill>
                                  <a:srgbClr val="00B0F0"/>
                                </a:solidFill>
                                <a:latin typeface="Cambria Math" panose="02040503050406030204" pitchFamily="18" charset="0"/>
                                <a:ea typeface="Cambria Math" panose="02040503050406030204" pitchFamily="18" charset="0"/>
                              </a:rPr>
                            </m:ctrlPr>
                          </m:sSubPr>
                          <m:e>
                            <m:r>
                              <a:rPr lang="en-GB" sz="6000" i="1">
                                <a:solidFill>
                                  <a:srgbClr val="00B0F0"/>
                                </a:solidFill>
                                <a:latin typeface="Cambria Math" panose="02040503050406030204" pitchFamily="18" charset="0"/>
                                <a:ea typeface="Cambria Math" panose="02040503050406030204" pitchFamily="18" charset="0"/>
                              </a:rPr>
                              <m:t>𝛽</m:t>
                            </m:r>
                          </m:e>
                          <m:sub>
                            <m:r>
                              <a:rPr lang="en-GB" sz="6000" b="0" i="1" smtClean="0">
                                <a:solidFill>
                                  <a:srgbClr val="00B0F0"/>
                                </a:solidFill>
                                <a:latin typeface="Cambria Math" panose="02040503050406030204" pitchFamily="18" charset="0"/>
                                <a:ea typeface="Cambria Math" panose="02040503050406030204" pitchFamily="18" charset="0"/>
                              </a:rPr>
                              <m:t>0</m:t>
                            </m:r>
                          </m:sub>
                        </m:sSub>
                      </m:oMath>
                    </m:oMathPara>
                  </a14:m>
                  <a:endParaRPr lang="en-US" sz="6000" dirty="0">
                    <a:solidFill>
                      <a:srgbClr val="00B0F0"/>
                    </a:solidFill>
                  </a:endParaRPr>
                </a:p>
              </p:txBody>
            </p:sp>
          </mc:Choice>
          <mc:Fallback xmlns="">
            <p:sp>
              <p:nvSpPr>
                <p:cNvPr id="13" name="TextBox 12">
                  <a:extLst>
                    <a:ext uri="{FF2B5EF4-FFF2-40B4-BE49-F238E27FC236}">
                      <a16:creationId xmlns:a16="http://schemas.microsoft.com/office/drawing/2014/main" id="{115843AC-C580-7241-BEC0-D698A72A1B1C}"/>
                    </a:ext>
                  </a:extLst>
                </p:cNvPr>
                <p:cNvSpPr txBox="1">
                  <a:spLocks noRot="1" noChangeAspect="1" noMove="1" noResize="1" noEditPoints="1" noAdjustHandles="1" noChangeArrowheads="1" noChangeShapeType="1" noTextEdit="1"/>
                </p:cNvSpPr>
                <p:nvPr/>
              </p:nvSpPr>
              <p:spPr>
                <a:xfrm>
                  <a:off x="4097158" y="2967335"/>
                  <a:ext cx="949684" cy="923330"/>
                </a:xfrm>
                <a:prstGeom prst="rect">
                  <a:avLst/>
                </a:prstGeom>
                <a:blipFill>
                  <a:blip r:embed="rId12"/>
                  <a:stretch>
                    <a:fillRect l="-27632" r="-5263"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87BD0F-992C-8947-B305-5D70C2159D8F}"/>
                    </a:ext>
                  </a:extLst>
                </p:cNvPr>
                <p:cNvSpPr txBox="1"/>
                <p:nvPr/>
              </p:nvSpPr>
              <p:spPr>
                <a:xfrm>
                  <a:off x="5841321" y="2967335"/>
                  <a:ext cx="1363900" cy="92333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6000" i="1" smtClean="0">
                                <a:solidFill>
                                  <a:srgbClr val="00B0F0"/>
                                </a:solidFill>
                                <a:latin typeface="Cambria Math" panose="02040503050406030204" pitchFamily="18" charset="0"/>
                                <a:ea typeface="Cambria Math" panose="02040503050406030204" pitchFamily="18" charset="0"/>
                              </a:rPr>
                            </m:ctrlPr>
                          </m:sSubPr>
                          <m:e>
                            <m:r>
                              <a:rPr lang="en-GB" sz="6000" i="1">
                                <a:solidFill>
                                  <a:srgbClr val="00B0F0"/>
                                </a:solidFill>
                                <a:latin typeface="Cambria Math" panose="02040503050406030204" pitchFamily="18" charset="0"/>
                                <a:ea typeface="Cambria Math" panose="02040503050406030204" pitchFamily="18" charset="0"/>
                              </a:rPr>
                              <m:t>𝛽</m:t>
                            </m:r>
                          </m:e>
                          <m:sub>
                            <m:r>
                              <a:rPr lang="en-GB" sz="6000" b="0" i="1" smtClean="0">
                                <a:solidFill>
                                  <a:srgbClr val="00B0F0"/>
                                </a:solidFill>
                                <a:latin typeface="Cambria Math" panose="02040503050406030204" pitchFamily="18" charset="0"/>
                                <a:ea typeface="Cambria Math" panose="02040503050406030204" pitchFamily="18" charset="0"/>
                              </a:rPr>
                              <m:t>1</m:t>
                            </m:r>
                          </m:sub>
                        </m:sSub>
                        <m:r>
                          <a:rPr lang="en-GB" sz="6000" i="1">
                            <a:solidFill>
                              <a:srgbClr val="00B050"/>
                            </a:solidFill>
                            <a:latin typeface="Cambria Math" panose="02040503050406030204" pitchFamily="18" charset="0"/>
                          </a:rPr>
                          <m:t>𝑥</m:t>
                        </m:r>
                      </m:oMath>
                    </m:oMathPara>
                  </a14:m>
                  <a:endParaRPr lang="en-US" sz="6000" dirty="0">
                    <a:solidFill>
                      <a:srgbClr val="00B0F0"/>
                    </a:solidFill>
                  </a:endParaRPr>
                </a:p>
              </p:txBody>
            </p:sp>
          </mc:Choice>
          <mc:Fallback xmlns="">
            <p:sp>
              <p:nvSpPr>
                <p:cNvPr id="15" name="TextBox 14">
                  <a:extLst>
                    <a:ext uri="{FF2B5EF4-FFF2-40B4-BE49-F238E27FC236}">
                      <a16:creationId xmlns:a16="http://schemas.microsoft.com/office/drawing/2014/main" id="{6987BD0F-992C-8947-B305-5D70C2159D8F}"/>
                    </a:ext>
                  </a:extLst>
                </p:cNvPr>
                <p:cNvSpPr txBox="1">
                  <a:spLocks noRot="1" noChangeAspect="1" noMove="1" noResize="1" noEditPoints="1" noAdjustHandles="1" noChangeArrowheads="1" noChangeShapeType="1" noTextEdit="1"/>
                </p:cNvSpPr>
                <p:nvPr/>
              </p:nvSpPr>
              <p:spPr>
                <a:xfrm>
                  <a:off x="5841321" y="2967335"/>
                  <a:ext cx="1363900" cy="923330"/>
                </a:xfrm>
                <a:prstGeom prst="rect">
                  <a:avLst/>
                </a:prstGeom>
                <a:blipFill>
                  <a:blip r:embed="rId13"/>
                  <a:stretch>
                    <a:fillRect l="-18349" r="-5505" b="-324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88AB59A-3F0B-0D4E-8057-AED7D8C53850}"/>
                    </a:ext>
                  </a:extLst>
                </p:cNvPr>
                <p:cNvSpPr txBox="1"/>
                <p:nvPr/>
              </p:nvSpPr>
              <p:spPr>
                <a:xfrm>
                  <a:off x="2655034" y="2979716"/>
                  <a:ext cx="619080" cy="92333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6000" b="0" i="1" smtClean="0">
                                <a:solidFill>
                                  <a:srgbClr val="FF0000"/>
                                </a:solidFill>
                                <a:latin typeface="Cambria Math" panose="02040503050406030204" pitchFamily="18" charset="0"/>
                              </a:rPr>
                            </m:ctrlPr>
                          </m:accPr>
                          <m:e>
                            <m:r>
                              <a:rPr lang="en-GB" sz="6000" i="1">
                                <a:solidFill>
                                  <a:srgbClr val="FF0000"/>
                                </a:solidFill>
                                <a:latin typeface="Cambria Math" panose="02040503050406030204" pitchFamily="18" charset="0"/>
                              </a:rPr>
                              <m:t>𝑦</m:t>
                            </m:r>
                          </m:e>
                        </m:acc>
                      </m:oMath>
                    </m:oMathPara>
                  </a14:m>
                  <a:endParaRPr lang="en-US" sz="6000" dirty="0">
                    <a:solidFill>
                      <a:srgbClr val="FF0000"/>
                    </a:solidFill>
                  </a:endParaRPr>
                </a:p>
              </p:txBody>
            </p:sp>
          </mc:Choice>
          <mc:Fallback xmlns="">
            <p:sp>
              <p:nvSpPr>
                <p:cNvPr id="16" name="TextBox 15">
                  <a:extLst>
                    <a:ext uri="{FF2B5EF4-FFF2-40B4-BE49-F238E27FC236}">
                      <a16:creationId xmlns:a16="http://schemas.microsoft.com/office/drawing/2014/main" id="{188AB59A-3F0B-0D4E-8057-AED7D8C53850}"/>
                    </a:ext>
                  </a:extLst>
                </p:cNvPr>
                <p:cNvSpPr txBox="1">
                  <a:spLocks noRot="1" noChangeAspect="1" noMove="1" noResize="1" noEditPoints="1" noAdjustHandles="1" noChangeArrowheads="1" noChangeShapeType="1" noTextEdit="1"/>
                </p:cNvSpPr>
                <p:nvPr/>
              </p:nvSpPr>
              <p:spPr>
                <a:xfrm>
                  <a:off x="2655034" y="2979716"/>
                  <a:ext cx="619080" cy="923330"/>
                </a:xfrm>
                <a:prstGeom prst="rect">
                  <a:avLst/>
                </a:prstGeom>
                <a:blipFill>
                  <a:blip r:embed="rId14"/>
                  <a:stretch>
                    <a:fillRect l="-28571" t="-17568" r="-26531" b="-22973"/>
                  </a:stretch>
                </a:blipFill>
              </p:spPr>
              <p:txBody>
                <a:bodyPr/>
                <a:lstStyle/>
                <a:p>
                  <a:r>
                    <a:rPr lang="en-US">
                      <a:noFill/>
                    </a:rPr>
                    <a:t> </a:t>
                  </a:r>
                </a:p>
              </p:txBody>
            </p:sp>
          </mc:Fallback>
        </mc:AlternateContent>
      </p:grpSp>
      <p:sp>
        <p:nvSpPr>
          <p:cNvPr id="67" name="Rectangle 66">
            <a:extLst>
              <a:ext uri="{FF2B5EF4-FFF2-40B4-BE49-F238E27FC236}">
                <a16:creationId xmlns:a16="http://schemas.microsoft.com/office/drawing/2014/main" id="{D6ADC0E2-2323-574E-A2C2-1F996BD68161}"/>
              </a:ext>
            </a:extLst>
          </p:cNvPr>
          <p:cNvSpPr/>
          <p:nvPr/>
        </p:nvSpPr>
        <p:spPr>
          <a:xfrm>
            <a:off x="2328532" y="4193173"/>
            <a:ext cx="4876690" cy="978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C9A1F8FB-3AB2-EB4D-A54A-5E01EFE7B73C}"/>
              </a:ext>
            </a:extLst>
          </p:cNvPr>
          <p:cNvCxnSpPr>
            <a:cxnSpLocks/>
          </p:cNvCxnSpPr>
          <p:nvPr/>
        </p:nvCxnSpPr>
        <p:spPr>
          <a:xfrm flipV="1">
            <a:off x="2925374" y="3989186"/>
            <a:ext cx="0" cy="1588654"/>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7178CE3-9F31-6049-A1A1-FB17BA6C9163}"/>
                  </a:ext>
                </a:extLst>
              </p:cNvPr>
              <p:cNvSpPr txBox="1"/>
              <p:nvPr/>
            </p:nvSpPr>
            <p:spPr>
              <a:xfrm>
                <a:off x="2663415" y="4216644"/>
                <a:ext cx="619080"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6000" b="0" i="1" smtClean="0">
                              <a:solidFill>
                                <a:srgbClr val="FF0000"/>
                              </a:solidFill>
                              <a:latin typeface="Cambria Math" panose="02040503050406030204" pitchFamily="18" charset="0"/>
                            </a:rPr>
                          </m:ctrlPr>
                        </m:accPr>
                        <m:e>
                          <m:r>
                            <a:rPr lang="en-GB" sz="6000" i="1">
                              <a:solidFill>
                                <a:srgbClr val="FF0000"/>
                              </a:solidFill>
                              <a:latin typeface="Cambria Math" panose="02040503050406030204" pitchFamily="18" charset="0"/>
                            </a:rPr>
                            <m:t>𝑦</m:t>
                          </m:r>
                        </m:e>
                      </m:acc>
                    </m:oMath>
                  </m:oMathPara>
                </a14:m>
                <a:endParaRPr lang="en-US" sz="6000" dirty="0">
                  <a:solidFill>
                    <a:srgbClr val="FF0000"/>
                  </a:solidFill>
                </a:endParaRPr>
              </a:p>
            </p:txBody>
          </p:sp>
        </mc:Choice>
        <mc:Fallback xmlns="">
          <p:sp>
            <p:nvSpPr>
              <p:cNvPr id="65" name="TextBox 64">
                <a:extLst>
                  <a:ext uri="{FF2B5EF4-FFF2-40B4-BE49-F238E27FC236}">
                    <a16:creationId xmlns:a16="http://schemas.microsoft.com/office/drawing/2014/main" id="{D7178CE3-9F31-6049-A1A1-FB17BA6C9163}"/>
                  </a:ext>
                </a:extLst>
              </p:cNvPr>
              <p:cNvSpPr txBox="1">
                <a:spLocks noRot="1" noChangeAspect="1" noMove="1" noResize="1" noEditPoints="1" noAdjustHandles="1" noChangeArrowheads="1" noChangeShapeType="1" noTextEdit="1"/>
              </p:cNvSpPr>
              <p:nvPr/>
            </p:nvSpPr>
            <p:spPr>
              <a:xfrm>
                <a:off x="2663415" y="4216644"/>
                <a:ext cx="619080" cy="923330"/>
              </a:xfrm>
              <a:prstGeom prst="rect">
                <a:avLst/>
              </a:prstGeom>
              <a:blipFill>
                <a:blip r:embed="rId15"/>
                <a:stretch>
                  <a:fillRect l="-28000" t="-19178" r="-26000" b="-23288"/>
                </a:stretch>
              </a:blipFill>
            </p:spPr>
            <p:txBody>
              <a:bodyPr/>
              <a:lstStyle/>
              <a:p>
                <a:r>
                  <a:rPr lang="en-US">
                    <a:noFill/>
                  </a:rPr>
                  <a:t> </a:t>
                </a:r>
              </a:p>
            </p:txBody>
          </p:sp>
        </mc:Fallback>
      </mc:AlternateContent>
    </p:spTree>
    <p:extLst>
      <p:ext uri="{BB962C8B-B14F-4D97-AF65-F5344CB8AC3E}">
        <p14:creationId xmlns:p14="http://schemas.microsoft.com/office/powerpoint/2010/main" val="48300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nodeType="withEffect" p14:presetBounceEnd="50000">
                                      <p:stCondLst>
                                        <p:cond delay="0"/>
                                      </p:stCondLst>
                                      <p:childTnLst>
                                        <p:animMotion origin="layout" path="M -2.5E-6 4.07407E-6 L 0.00087 0.18078 " pathEditMode="relative" rAng="0" ptsTypes="AA" p14:bounceEnd="50000">
                                          <p:cBhvr>
                                            <p:cTn id="6" dur="2000" fill="hold"/>
                                            <p:tgtEl>
                                              <p:spTgt spid="3"/>
                                            </p:tgtEl>
                                            <p:attrNameLst>
                                              <p:attrName>ppt_x</p:attrName>
                                              <p:attrName>ppt_y</p:attrName>
                                            </p:attrNameLst>
                                          </p:cBhvr>
                                          <p:rCtr x="35" y="9028"/>
                                        </p:animMotion>
                                      </p:childTnLst>
                                    </p:cTn>
                                  </p:par>
                                  <p:par>
                                    <p:cTn id="7" presetID="6" presetClass="emph" presetSubtype="0" fill="hold" nodeType="withEffect">
                                      <p:stCondLst>
                                        <p:cond delay="0"/>
                                      </p:stCondLst>
                                      <p:childTnLst>
                                        <p:animScale>
                                          <p:cBhvr>
                                            <p:cTn id="8" dur="1000" fill="hold"/>
                                            <p:tgtEl>
                                              <p:spTgt spid="18"/>
                                            </p:tgtEl>
                                          </p:cBhvr>
                                          <p:by x="100000" y="30000"/>
                                        </p:animScale>
                                      </p:childTnLst>
                                    </p:cTn>
                                  </p:par>
                                  <p:par>
                                    <p:cTn id="9" presetID="0" presetClass="path" presetSubtype="0" fill="hold" nodeType="withEffect">
                                      <p:stCondLst>
                                        <p:cond delay="0"/>
                                      </p:stCondLst>
                                      <p:childTnLst>
                                        <p:animMotion origin="layout" path="M 4.72222E-6 0.00186 L 4.72222E-6 0.0882 " pathEditMode="relative" rAng="0" ptsTypes="AA">
                                          <p:cBhvr>
                                            <p:cTn id="10" dur="1000" fill="hold"/>
                                            <p:tgtEl>
                                              <p:spTgt spid="18"/>
                                            </p:tgtEl>
                                            <p:attrNameLst>
                                              <p:attrName>ppt_x</p:attrName>
                                              <p:attrName>ppt_y</p:attrName>
                                            </p:attrNameLst>
                                          </p:cBhvr>
                                          <p:rCtr x="0" y="4306"/>
                                        </p:animMotion>
                                      </p:childTnLst>
                                    </p:cTn>
                                  </p:par>
                                </p:childTnLst>
                              </p:cTn>
                            </p:par>
                            <p:par>
                              <p:cTn id="11" fill="hold">
                                <p:stCondLst>
                                  <p:cond delay="2000"/>
                                </p:stCondLst>
                                <p:childTnLst>
                                  <p:par>
                                    <p:cTn id="12" presetID="9" presetClass="entr" presetSubtype="0" fill="hold" nodeType="afterEffect">
                                      <p:stCondLst>
                                        <p:cond delay="500"/>
                                      </p:stCondLst>
                                      <p:childTnLst>
                                        <p:set>
                                          <p:cBhvr>
                                            <p:cTn id="13" dur="1" fill="hold">
                                              <p:stCondLst>
                                                <p:cond delay="0"/>
                                              </p:stCondLst>
                                            </p:cTn>
                                            <p:tgtEl>
                                              <p:spTgt spid="38"/>
                                            </p:tgtEl>
                                            <p:attrNameLst>
                                              <p:attrName>style.visibility</p:attrName>
                                            </p:attrNameLst>
                                          </p:cBhvr>
                                          <p:to>
                                            <p:strVal val="visible"/>
                                          </p:to>
                                        </p:set>
                                        <p:animEffect transition="in" filter="dissolv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50000">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14:bounceEnd="50000">
                                          <p:cBhvr additive="base">
                                            <p:cTn id="25" dur="500" fill="hold"/>
                                            <p:tgtEl>
                                              <p:spTgt spid="56"/>
                                            </p:tgtEl>
                                            <p:attrNameLst>
                                              <p:attrName>ppt_x</p:attrName>
                                            </p:attrNameLst>
                                          </p:cBhvr>
                                          <p:tavLst>
                                            <p:tav tm="0">
                                              <p:val>
                                                <p:strVal val="1+#ppt_w/2"/>
                                              </p:val>
                                            </p:tav>
                                            <p:tav tm="100000">
                                              <p:val>
                                                <p:strVal val="#ppt_x"/>
                                              </p:val>
                                            </p:tav>
                                          </p:tavLst>
                                        </p:anim>
                                        <p:anim calcmode="lin" valueType="num" p14:bounceEnd="50000">
                                          <p:cBhvr additive="base">
                                            <p:cTn id="26"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dissolve">
                                          <p:cBhvr>
                                            <p:cTn id="35" dur="500"/>
                                            <p:tgtEl>
                                              <p:spTgt spid="66"/>
                                            </p:tgtEl>
                                          </p:cBhvr>
                                        </p:animEffect>
                                      </p:childTnLst>
                                    </p:cTn>
                                  </p:par>
                                  <p:par>
                                    <p:cTn id="36" presetID="9" presetClass="entr" presetSubtype="0" fill="hold" grpId="1"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dissolve">
                                          <p:cBhvr>
                                            <p:cTn id="38" dur="500"/>
                                            <p:tgtEl>
                                              <p:spTgt spid="67"/>
                                            </p:tgtEl>
                                          </p:cBhvr>
                                        </p:animEffect>
                                      </p:childTnLst>
                                    </p:cTn>
                                  </p:par>
                                  <p:par>
                                    <p:cTn id="39" presetID="0" presetClass="path" presetSubtype="0" accel="50000" decel="50000" fill="hold" grpId="0" nodeType="withEffect">
                                      <p:stCondLst>
                                        <p:cond delay="500"/>
                                      </p:stCondLst>
                                      <p:childTnLst>
                                        <p:animMotion origin="layout" path="M -3.61111E-6 4.07407E-6 C 0.08681 -0.00394 0.17379 -0.00741 0.22448 -0.0426 C 0.27535 -0.07778 0.29254 -0.17801 0.30452 -0.21135 " pathEditMode="relative" rAng="0" ptsTypes="AAA">
                                          <p:cBhvr>
                                            <p:cTn id="40" dur="2000" fill="hold"/>
                                            <p:tgtEl>
                                              <p:spTgt spid="65"/>
                                            </p:tgtEl>
                                            <p:attrNameLst>
                                              <p:attrName>ppt_x</p:attrName>
                                              <p:attrName>ppt_y</p:attrName>
                                            </p:attrNameLst>
                                          </p:cBhvr>
                                          <p:rCtr x="15226" y="-10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9" grpId="0" animBg="1"/>
          <p:bldP spid="67" grpId="1" animBg="1"/>
          <p:bldP spid="65" grpId="0" animBg="1"/>
          <p:bldP spid="6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nodeType="withEffect">
                                      <p:stCondLst>
                                        <p:cond delay="0"/>
                                      </p:stCondLst>
                                      <p:childTnLst>
                                        <p:animMotion origin="layout" path="M -2.5E-6 4.07407E-6 L 0.00087 0.18078 " pathEditMode="relative" rAng="0" ptsTypes="AA">
                                          <p:cBhvr>
                                            <p:cTn id="6" dur="2000" fill="hold"/>
                                            <p:tgtEl>
                                              <p:spTgt spid="3"/>
                                            </p:tgtEl>
                                            <p:attrNameLst>
                                              <p:attrName>ppt_x</p:attrName>
                                              <p:attrName>ppt_y</p:attrName>
                                            </p:attrNameLst>
                                          </p:cBhvr>
                                          <p:rCtr x="35" y="9028"/>
                                        </p:animMotion>
                                      </p:childTnLst>
                                    </p:cTn>
                                  </p:par>
                                  <p:par>
                                    <p:cTn id="7" presetID="6" presetClass="emph" presetSubtype="0" fill="hold" nodeType="withEffect">
                                      <p:stCondLst>
                                        <p:cond delay="0"/>
                                      </p:stCondLst>
                                      <p:childTnLst>
                                        <p:animScale>
                                          <p:cBhvr>
                                            <p:cTn id="8" dur="1000" fill="hold"/>
                                            <p:tgtEl>
                                              <p:spTgt spid="18"/>
                                            </p:tgtEl>
                                          </p:cBhvr>
                                          <p:by x="100000" y="30000"/>
                                        </p:animScale>
                                      </p:childTnLst>
                                    </p:cTn>
                                  </p:par>
                                  <p:par>
                                    <p:cTn id="9" presetID="0" presetClass="path" presetSubtype="0" fill="hold" nodeType="withEffect">
                                      <p:stCondLst>
                                        <p:cond delay="0"/>
                                      </p:stCondLst>
                                      <p:childTnLst>
                                        <p:animMotion origin="layout" path="M 4.72222E-6 0.00186 L 4.72222E-6 0.0882 " pathEditMode="relative" rAng="0" ptsTypes="AA">
                                          <p:cBhvr>
                                            <p:cTn id="10" dur="1000" fill="hold"/>
                                            <p:tgtEl>
                                              <p:spTgt spid="18"/>
                                            </p:tgtEl>
                                            <p:attrNameLst>
                                              <p:attrName>ppt_x</p:attrName>
                                              <p:attrName>ppt_y</p:attrName>
                                            </p:attrNameLst>
                                          </p:cBhvr>
                                          <p:rCtr x="0" y="4306"/>
                                        </p:animMotion>
                                      </p:childTnLst>
                                    </p:cTn>
                                  </p:par>
                                </p:childTnLst>
                              </p:cTn>
                            </p:par>
                            <p:par>
                              <p:cTn id="11" fill="hold">
                                <p:stCondLst>
                                  <p:cond delay="2000"/>
                                </p:stCondLst>
                                <p:childTnLst>
                                  <p:par>
                                    <p:cTn id="12" presetID="9" presetClass="entr" presetSubtype="0" fill="hold" nodeType="afterEffect">
                                      <p:stCondLst>
                                        <p:cond delay="500"/>
                                      </p:stCondLst>
                                      <p:childTnLst>
                                        <p:set>
                                          <p:cBhvr>
                                            <p:cTn id="13" dur="1" fill="hold">
                                              <p:stCondLst>
                                                <p:cond delay="0"/>
                                              </p:stCondLst>
                                            </p:cTn>
                                            <p:tgtEl>
                                              <p:spTgt spid="38"/>
                                            </p:tgtEl>
                                            <p:attrNameLst>
                                              <p:attrName>style.visibility</p:attrName>
                                            </p:attrNameLst>
                                          </p:cBhvr>
                                          <p:to>
                                            <p:strVal val="visible"/>
                                          </p:to>
                                        </p:set>
                                        <p:animEffect transition="in" filter="dissolv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1+#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dissolve">
                                          <p:cBhvr>
                                            <p:cTn id="35" dur="500"/>
                                            <p:tgtEl>
                                              <p:spTgt spid="66"/>
                                            </p:tgtEl>
                                          </p:cBhvr>
                                        </p:animEffect>
                                      </p:childTnLst>
                                    </p:cTn>
                                  </p:par>
                                  <p:par>
                                    <p:cTn id="36" presetID="9" presetClass="entr" presetSubtype="0" fill="hold" grpId="1"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dissolve">
                                          <p:cBhvr>
                                            <p:cTn id="38" dur="500"/>
                                            <p:tgtEl>
                                              <p:spTgt spid="67"/>
                                            </p:tgtEl>
                                          </p:cBhvr>
                                        </p:animEffect>
                                      </p:childTnLst>
                                    </p:cTn>
                                  </p:par>
                                  <p:par>
                                    <p:cTn id="39" presetID="0" presetClass="path" presetSubtype="0" accel="50000" decel="50000" fill="hold" grpId="0" nodeType="withEffect">
                                      <p:stCondLst>
                                        <p:cond delay="500"/>
                                      </p:stCondLst>
                                      <p:childTnLst>
                                        <p:animMotion origin="layout" path="M -3.61111E-6 4.07407E-6 C 0.08681 -0.00394 0.17379 -0.00741 0.22448 -0.0426 C 0.27535 -0.07778 0.29254 -0.17801 0.30452 -0.21135 " pathEditMode="relative" rAng="0" ptsTypes="AAA">
                                          <p:cBhvr>
                                            <p:cTn id="40" dur="2000" fill="hold"/>
                                            <p:tgtEl>
                                              <p:spTgt spid="65"/>
                                            </p:tgtEl>
                                            <p:attrNameLst>
                                              <p:attrName>ppt_x</p:attrName>
                                              <p:attrName>ppt_y</p:attrName>
                                            </p:attrNameLst>
                                          </p:cBhvr>
                                          <p:rCtr x="15226" y="-10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9" grpId="0" animBg="1"/>
          <p:bldP spid="67" grpId="1" animBg="1"/>
          <p:bldP spid="65" grpId="0" animBg="1"/>
          <p:bldP spid="65" grpId="1" animBg="1"/>
        </p:bldLst>
      </p:timing>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png"/></Relationships>
</file>

<file path=ppt/webextensions/webextension1.xml><?xml version="1.0" encoding="utf-8"?>
<we:webextension xmlns:we="http://schemas.microsoft.com/office/webextensions/webextension/2010/11" id="{B0D12A26-AEFE-9141-AF7D-479E7979ABA4}">
  <we:reference id="wa104295828" version="1.9.0.0" store="en-US" storeType="OMEX"/>
  <we:alternateReferences>
    <we:reference id="wa104295828" version="1.9.0.0" store="wa104295828" storeType="OMEX"/>
  </we:alternateReferences>
  <we:properties>
    <we:property name="__labs__" value="{&quot;configuration&quot;:{&quot;appVersion&quot;:{&quot;major&quot;:1,&quot;minor&quot;:0},&quot;components&quot;:[{&quot;type&quot;:&quot;Labs.Components.ActivityComponent&quot;,&quot;name&quot;:&quot;neurocoglab.github.io/line-2d.html&quot;,&quot;values&quot;:{},&quot;data&quot;:{&quot;uri&quot;:&quot;neurocoglab.github.io/line-2d.html&quot;},&quot;secure&quot;:false}],&quot;name&quot;:&quot;neurocoglab.github.io/line-2d.html&quot;,&quot;timeline&quot;:null,&quot;analytics&quot;:null},&quot;hostVersion&quot;:{&quot;major&quot;:0,&quot;minor&quot;:1}}"/>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Office Theme</Template>
  <TotalTime>2498</TotalTime>
  <Words>873</Words>
  <Application>Microsoft Macintosh PowerPoint</Application>
  <PresentationFormat>On-screen Show (4:3)</PresentationFormat>
  <Paragraphs>122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 Math</vt:lpstr>
      <vt:lpstr>Nirmala UI</vt:lpstr>
      <vt:lpstr>Office Theme</vt:lpstr>
      <vt:lpstr>Multiple Linear Regression</vt:lpstr>
      <vt:lpstr>PowerPoint Presentation</vt:lpstr>
      <vt:lpstr>PowerPoint Presentation</vt:lpstr>
      <vt:lpstr>PowerPoint Presentation</vt:lpstr>
      <vt:lpstr>PowerPoint Presentation</vt:lpstr>
      <vt:lpstr>PowerPoint Presentation</vt:lpstr>
      <vt:lpstr>PowerPoint Presentation</vt:lpstr>
      <vt:lpstr>The linear model</vt:lpstr>
      <vt:lpstr>The linear model</vt:lpstr>
      <vt:lpstr>The linear model</vt:lpstr>
      <vt:lpstr>Coming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Reid (staff)</dc:creator>
  <cp:lastModifiedBy>Andrew Reid (staff)</cp:lastModifiedBy>
  <cp:revision>210</cp:revision>
  <dcterms:created xsi:type="dcterms:W3CDTF">2022-01-25T14:30:34Z</dcterms:created>
  <dcterms:modified xsi:type="dcterms:W3CDTF">2022-02-03T14:08:15Z</dcterms:modified>
</cp:coreProperties>
</file>