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webextensions/webextension1.xml" ContentType="application/vnd.ms-office.webextension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7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91" r:id="rId11"/>
    <p:sldId id="292" r:id="rId12"/>
    <p:sldId id="293" r:id="rId13"/>
    <p:sldId id="294" r:id="rId14"/>
    <p:sldId id="295" r:id="rId15"/>
    <p:sldId id="29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F05"/>
    <a:srgbClr val="FFA201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40856-CAE7-6B47-B9CC-87D77DB95EFD}" v="1" dt="2022-02-24T14:09:58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9932"/>
  </p:normalViewPr>
  <p:slideViewPr>
    <p:cSldViewPr snapToGrid="0" snapToObjects="1">
      <p:cViewPr varScale="1">
        <p:scale>
          <a:sx n="115" d="100"/>
          <a:sy n="115" d="100"/>
        </p:scale>
        <p:origin x="2104" y="184"/>
      </p:cViewPr>
      <p:guideLst>
        <p:guide orient="horz" pos="2160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2B875-E179-8C48-98DB-6391859B2626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D23D9-D611-A546-BE76-CCE49C7E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0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video, we will learn about how to use the linear model equations from the previous video, to determine which line best fits our observations.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4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value, also called the “coefficient of determination”, has a number of useful properties.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42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Firstly, because the ratio SS R to SS T is derived from the same variable, the units of that variable cancel out – and we are left with a value that is the same regardless of whether those units are mm, cm, or anything else.</a:t>
            </a:r>
          </a:p>
          <a:p>
            <a:endParaRPr lang="en-US" dirty="0"/>
          </a:p>
          <a:p>
            <a:r>
              <a:rPr lang="en-US" dirty="0"/>
              <a:t>Secondly, this ratio tells us how much better we can predict our variable Y when we have knowledge of X (SS R), as a fraction of how well we can predict it without (SS 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consider two extremes: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54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consider two extremes: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this plot, our observations agree perfectly with our predictions, meaning that X perfectly predicts 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the points line up with the model, which means that the sum of squared residual error is ZERO.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this case, R^2 turns out to be 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88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consider two extremes: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this plot, on the other hand, X has absolutely no relationship with 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this case, our residual error is identical to our total error, and R^2 turns out to be ZERO.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brings us to the third useful property of R^2: it varies from 0 (meaning no association between X and Y) and 1 (meaning perfect association)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3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Hopefully you have a better idea at this point both how to find the best fitting line for two observed variables, and how to quantify the goodness of fit using the coefficient of determination, R^2. In the next video, we will see how this approach can be extended to include more than two variables – the “multiple” in multiple linear regression.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6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do we put a number on how good a job our line is doing at predicting our y variable? </a:t>
            </a:r>
          </a:p>
          <a:p>
            <a:endParaRPr lang="en-US" dirty="0"/>
          </a:p>
          <a:p>
            <a:r>
              <a:rPr lang="en-US" dirty="0"/>
              <a:t>Looking at these four plots, which do you think is the best fit? If I were to guess, I’d say the top left is the best and the bottom left is the worst, with the other two somewhere in between.</a:t>
            </a:r>
          </a:p>
          <a:p>
            <a:endParaRPr lang="en-US" dirty="0"/>
          </a:p>
          <a:p>
            <a:r>
              <a:rPr lang="en-US" dirty="0"/>
              <a:t>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8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fit should actually reflect the length of the yellow lines. How about if we just added the residual error up across all the observations?</a:t>
            </a:r>
          </a:p>
          <a:p>
            <a:endParaRPr lang="en-US" dirty="0"/>
          </a:p>
          <a:p>
            <a:r>
              <a:rPr lang="en-US" dirty="0"/>
              <a:t>[click]</a:t>
            </a:r>
          </a:p>
          <a:p>
            <a:endParaRPr lang="en-US" dirty="0"/>
          </a:p>
          <a:p>
            <a:r>
              <a:rPr lang="en-US" dirty="0"/>
              <a:t>Oops, this doesn’t give us what we want. That’s because, for a given line, we’ll usually have both positive errors (above the line) and negative errors (below the line), and these tend to cancel each other out when we sum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2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look at this: when we SQUARE the error values, they all become positive, and this sum of squares gives us the ordering we want.</a:t>
            </a:r>
          </a:p>
          <a:p>
            <a:endParaRPr lang="en-US" dirty="0"/>
          </a:p>
          <a:p>
            <a:r>
              <a:rPr lang="en-US" dirty="0"/>
              <a:t>Sums of squares are commonly used to get a single value to quantify the goodness of fit of a line to a set of data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7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interactive plot, we can see directly how the mean sum of squares (or MSE) changes when we change the slope of our line, beta 1.</a:t>
            </a:r>
          </a:p>
          <a:p>
            <a:endParaRPr lang="en-US" dirty="0"/>
          </a:p>
          <a:p>
            <a:r>
              <a:rPr lang="en-US" dirty="0"/>
              <a:t>In the lower figure, we can see the relationship of MSE with the beta 1 parameter. It forms an inverted-U pattern, with a minimum value around 0.65.</a:t>
            </a:r>
          </a:p>
          <a:p>
            <a:endParaRPr lang="en-US" dirty="0"/>
          </a:p>
          <a:p>
            <a:r>
              <a:rPr lang="en-US" dirty="0"/>
              <a:t>In general, we can find the line of best fit to any well-distributed data set by finding the parameters corresponding to the minimum MSE.</a:t>
            </a:r>
          </a:p>
          <a:p>
            <a:endParaRPr lang="en-US" dirty="0"/>
          </a:p>
          <a:p>
            <a:r>
              <a:rPr lang="en-US" dirty="0"/>
              <a:t>Later in this </a:t>
            </a:r>
            <a:r>
              <a:rPr lang="en-US" dirty="0" err="1"/>
              <a:t>Xerte</a:t>
            </a:r>
            <a:r>
              <a:rPr lang="en-US" dirty="0"/>
              <a:t> toolkit, you’ll be able to explore this plot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0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Okay, so far we’ve figured out how we can determine the line that best fits our data. But can we also quantify how good that fit is?</a:t>
            </a:r>
          </a:p>
          <a:p>
            <a:endParaRPr lang="en-US" dirty="0"/>
          </a:p>
          <a:p>
            <a:r>
              <a:rPr lang="en-US" dirty="0"/>
              <a:t>You might say: well, just use the mean sum of squares!</a:t>
            </a:r>
          </a:p>
          <a:p>
            <a:endParaRPr lang="en-US" dirty="0"/>
          </a:p>
          <a:p>
            <a:r>
              <a:rPr lang="en-US" dirty="0"/>
              <a:t>It’s a great idea, but there’s a hitch. </a:t>
            </a:r>
          </a:p>
          <a:p>
            <a:endParaRPr lang="en-US" dirty="0"/>
          </a:p>
          <a:p>
            <a:r>
              <a:rPr lang="en-US" dirty="0"/>
              <a:t>Check out these two plots. The look identical, right?</a:t>
            </a:r>
          </a:p>
          <a:p>
            <a:endParaRPr lang="en-US" dirty="0"/>
          </a:p>
          <a:p>
            <a:r>
              <a:rPr lang="en-US" dirty="0"/>
              <a:t>In fact, they ARE identical, except for the fact that the measurement on the Y-axis uses different units (mm and cm)</a:t>
            </a:r>
          </a:p>
          <a:p>
            <a:endParaRPr lang="en-US" dirty="0"/>
          </a:p>
          <a:p>
            <a:r>
              <a:rPr lang="en-US" dirty="0"/>
              <a:t>The corresponding sums of squared errors are very different from one another!</a:t>
            </a:r>
          </a:p>
          <a:p>
            <a:endParaRPr lang="en-US" dirty="0"/>
          </a:p>
          <a:p>
            <a:r>
              <a:rPr lang="en-US" dirty="0"/>
              <a:t>Clearly, we need a measure of goodness of fit that accounts for this difference in scale.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6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deal with this issue by considering the RATIO of residual error, on the left, to total error, on the right.</a:t>
            </a:r>
          </a:p>
          <a:p>
            <a:endParaRPr lang="en-US" dirty="0"/>
          </a:p>
          <a:p>
            <a:r>
              <a:rPr lang="en-US" dirty="0"/>
              <a:t>Residual error is how far data points fall from the predicted value of y, y hat.</a:t>
            </a:r>
          </a:p>
          <a:p>
            <a:endParaRPr lang="en-US" dirty="0"/>
          </a:p>
          <a:p>
            <a:r>
              <a:rPr lang="en-US" dirty="0"/>
              <a:t>Total error, on the other hand, is how far data points fall from the MEAN value of y, y bar.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8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errors are used to compute a residual sum of squares, SS R</a:t>
            </a:r>
          </a:p>
          <a:p>
            <a:endParaRPr lang="en-US" dirty="0"/>
          </a:p>
          <a:p>
            <a:r>
              <a:rPr lang="en-US" dirty="0"/>
              <a:t>and a total sum of squares, SS T</a:t>
            </a:r>
          </a:p>
          <a:p>
            <a:endParaRPr lang="en-US" dirty="0"/>
          </a:p>
          <a:p>
            <a:r>
              <a:rPr lang="en-US" dirty="0"/>
              <a:t>SS R tells us how much uncertainty we have about Y after accounting for our predictor variable X; in other words, its variability around the linear model.</a:t>
            </a:r>
          </a:p>
          <a:p>
            <a:endParaRPr lang="en-US" dirty="0"/>
          </a:p>
          <a:p>
            <a:r>
              <a:rPr lang="en-US" dirty="0"/>
              <a:t>While SS T tells us how much uncertainty we have about Y on its own; in other words, its variability around its mean.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00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Putting these types of error into one equation gives us a single value that quantifies our goodness of fit, R squared.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D23D9-D611-A546-BE76-CCE49C7EB8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7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4176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57699"/>
            <a:ext cx="6858000" cy="12779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24EF5E-D409-3142-BD11-BCC605165FE3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18372B-A85C-2341-B6E9-1AB3A52498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708D4-76FA-944D-9EF2-0020E8656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732645" cy="13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2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24EF5E-D409-3142-BD11-BCC605165FE3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18372B-A85C-2341-B6E9-1AB3A524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24EF5E-D409-3142-BD11-BCC605165FE3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18372B-A85C-2341-B6E9-1AB3A524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24EF5E-D409-3142-BD11-BCC605165FE3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18372B-A85C-2341-B6E9-1AB3A524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4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24EF5E-D409-3142-BD11-BCC605165FE3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18372B-A85C-2341-B6E9-1AB3A524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1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24EF5E-D409-3142-BD11-BCC605165FE3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18372B-A85C-2341-B6E9-1AB3A524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1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24EF5E-D409-3142-BD11-BCC605165FE3}" type="datetimeFigureOut">
              <a:rPr lang="en-US" smtClean="0"/>
              <a:t>2/24/22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18372B-A85C-2341-B6E9-1AB3A524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3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24EF5E-D409-3142-BD11-BCC605165FE3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18372B-A85C-2341-B6E9-1AB3A524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1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24EF5E-D409-3142-BD11-BCC605165FE3}" type="datetimeFigureOut">
              <a:rPr lang="en-US" smtClean="0"/>
              <a:t>2/24/22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18372B-A85C-2341-B6E9-1AB3A524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7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24EF5E-D409-3142-BD11-BCC605165FE3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18372B-A85C-2341-B6E9-1AB3A524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7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24EF5E-D409-3142-BD11-BCC605165FE3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18372B-A85C-2341-B6E9-1AB3A5249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C424EF5E-D409-3142-BD11-BCC605165FE3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9F18372B-A85C-2341-B6E9-1AB3A5249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5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2060"/>
          </a:solidFill>
          <a:latin typeface="Nirmala UI" panose="020B0604020202020204" pitchFamily="34" charset="0"/>
          <a:ea typeface="+mj-ea"/>
          <a:cs typeface="Nirmala UI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>
              <a:lumMod val="25000"/>
            </a:schemeClr>
          </a:solidFill>
          <a:latin typeface="Nirmala UI" panose="020B0502040204020203" pitchFamily="34" charset="0"/>
          <a:ea typeface="Nirmala UI" panose="020B0502040204020203" pitchFamily="34" charset="0"/>
          <a:cs typeface="Nirmala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25000"/>
            </a:schemeClr>
          </a:solidFill>
          <a:latin typeface="Nirmala UI" panose="020B0502040204020203" pitchFamily="34" charset="0"/>
          <a:ea typeface="Nirmala UI" panose="020B0502040204020203" pitchFamily="34" charset="0"/>
          <a:cs typeface="Nirmala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Nirmala UI" panose="020B0502040204020203" pitchFamily="34" charset="0"/>
          <a:ea typeface="Nirmala UI" panose="020B0502040204020203" pitchFamily="34" charset="0"/>
          <a:cs typeface="Nirmala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Nirmala UI" panose="020B0502040204020203" pitchFamily="34" charset="0"/>
          <a:ea typeface="Nirmala UI" panose="020B0502040204020203" pitchFamily="34" charset="0"/>
          <a:cs typeface="Nirmala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Nirmala UI" panose="020B0502040204020203" pitchFamily="34" charset="0"/>
          <a:ea typeface="Nirmala UI" panose="020B0502040204020203" pitchFamily="34" charset="0"/>
          <a:cs typeface="Nirmala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5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7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94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9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3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A686-2BC6-9143-8D24-95FC1C199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Multiple Linear Regression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083C4-A954-374F-902F-120A27E08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3: Goodness of fit</a:t>
            </a:r>
          </a:p>
        </p:txBody>
      </p:sp>
    </p:spTree>
    <p:extLst>
      <p:ext uri="{BB962C8B-B14F-4D97-AF65-F5344CB8AC3E}">
        <p14:creationId xmlns:p14="http://schemas.microsoft.com/office/powerpoint/2010/main" val="223056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2F7D-044C-7B4D-B953-3AC26ECD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my model fit?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5178C4-ABE2-F342-B5CC-4CC406639FE7}"/>
                  </a:ext>
                </a:extLst>
              </p:cNvPr>
              <p:cNvSpPr txBox="1"/>
              <p:nvPr/>
            </p:nvSpPr>
            <p:spPr>
              <a:xfrm>
                <a:off x="2888590" y="2737593"/>
                <a:ext cx="3366819" cy="1382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5178C4-ABE2-F342-B5CC-4CC406639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590" y="2737593"/>
                <a:ext cx="3366819" cy="1382814"/>
              </a:xfrm>
              <a:prstGeom prst="rect">
                <a:avLst/>
              </a:prstGeom>
              <a:blipFill>
                <a:blip r:embed="rId3"/>
                <a:stretch>
                  <a:fillRect l="-3383" t="-909" r="-752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498C94-E3BF-2D45-8F48-104B21F799C2}"/>
              </a:ext>
            </a:extLst>
          </p:cNvPr>
          <p:cNvSpPr txBox="1"/>
          <p:nvPr/>
        </p:nvSpPr>
        <p:spPr>
          <a:xfrm>
            <a:off x="0" y="4933386"/>
            <a:ext cx="5388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coefficient of determination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810A81-2F8A-C545-A888-0A89F57A7B6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694376" y="3806190"/>
            <a:ext cx="403154" cy="1127196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69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2F7D-044C-7B4D-B953-3AC26ECD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my model fit?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5178C4-ABE2-F342-B5CC-4CC406639FE7}"/>
                  </a:ext>
                </a:extLst>
              </p:cNvPr>
              <p:cNvSpPr txBox="1"/>
              <p:nvPr/>
            </p:nvSpPr>
            <p:spPr>
              <a:xfrm>
                <a:off x="2888590" y="2737593"/>
                <a:ext cx="3366819" cy="1382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5178C4-ABE2-F342-B5CC-4CC406639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590" y="2737593"/>
                <a:ext cx="3366819" cy="1382814"/>
              </a:xfrm>
              <a:prstGeom prst="rect">
                <a:avLst/>
              </a:prstGeom>
              <a:blipFill>
                <a:blip r:embed="rId3"/>
                <a:stretch>
                  <a:fillRect l="-3383" t="-909" r="-752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EEF1241-DD0D-DF40-99E4-D0C8DA3A61C2}"/>
              </a:ext>
            </a:extLst>
          </p:cNvPr>
          <p:cNvSpPr txBox="1"/>
          <p:nvPr/>
        </p:nvSpPr>
        <p:spPr>
          <a:xfrm>
            <a:off x="4960620" y="1492322"/>
            <a:ext cx="538875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unitless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04E4F3-6F7F-AB46-AD00-A176041CAABD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255409" y="2323319"/>
            <a:ext cx="1399587" cy="717061"/>
          </a:xfrm>
          <a:prstGeom prst="straightConnector1">
            <a:avLst/>
          </a:prstGeom>
          <a:ln w="7620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498C94-E3BF-2D45-8F48-104B21F799C2}"/>
              </a:ext>
            </a:extLst>
          </p:cNvPr>
          <p:cNvSpPr txBox="1"/>
          <p:nvPr/>
        </p:nvSpPr>
        <p:spPr>
          <a:xfrm>
            <a:off x="0" y="4933386"/>
            <a:ext cx="5388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coefficient of determination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810A81-2F8A-C545-A888-0A89F57A7B6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694376" y="3806190"/>
            <a:ext cx="403154" cy="1127196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3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2F7D-044C-7B4D-B953-3AC26ECD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my model fit?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5178C4-ABE2-F342-B5CC-4CC406639FE7}"/>
                  </a:ext>
                </a:extLst>
              </p:cNvPr>
              <p:cNvSpPr txBox="1"/>
              <p:nvPr/>
            </p:nvSpPr>
            <p:spPr>
              <a:xfrm>
                <a:off x="2888590" y="2737593"/>
                <a:ext cx="3366819" cy="1382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5178C4-ABE2-F342-B5CC-4CC406639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590" y="2737593"/>
                <a:ext cx="3366819" cy="1382814"/>
              </a:xfrm>
              <a:prstGeom prst="rect">
                <a:avLst/>
              </a:prstGeom>
              <a:blipFill>
                <a:blip r:embed="rId3"/>
                <a:stretch>
                  <a:fillRect l="-3383" t="-909" r="-752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44B93D4-6ACB-D648-9C88-DA07F75440DC}"/>
              </a:ext>
            </a:extLst>
          </p:cNvPr>
          <p:cNvGrpSpPr/>
          <p:nvPr/>
        </p:nvGrpSpPr>
        <p:grpSpPr>
          <a:xfrm>
            <a:off x="0" y="1492322"/>
            <a:ext cx="10349371" cy="5010724"/>
            <a:chOff x="0" y="1492322"/>
            <a:chExt cx="10349371" cy="50107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EF1241-DD0D-DF40-99E4-D0C8DA3A61C2}"/>
                </a:ext>
              </a:extLst>
            </p:cNvPr>
            <p:cNvSpPr txBox="1"/>
            <p:nvPr/>
          </p:nvSpPr>
          <p:spPr>
            <a:xfrm>
              <a:off x="4960620" y="1492322"/>
              <a:ext cx="538875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0070C0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unitless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904E4F3-6F7F-AB46-AD00-A176041CAABD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6255409" y="2323319"/>
              <a:ext cx="1399587" cy="717061"/>
            </a:xfrm>
            <a:prstGeom prst="straightConnector1">
              <a:avLst/>
            </a:prstGeom>
            <a:ln w="76200">
              <a:solidFill>
                <a:srgbClr val="0070C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498C94-E3BF-2D45-8F48-104B21F799C2}"/>
                </a:ext>
              </a:extLst>
            </p:cNvPr>
            <p:cNvSpPr txBox="1"/>
            <p:nvPr/>
          </p:nvSpPr>
          <p:spPr>
            <a:xfrm>
              <a:off x="0" y="4933386"/>
              <a:ext cx="53887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00B050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coefficient of determination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1810A81-2F8A-C545-A888-0A89F57A7B69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2694376" y="3806190"/>
              <a:ext cx="403154" cy="1127196"/>
            </a:xfrm>
            <a:prstGeom prst="straightConnector1">
              <a:avLst/>
            </a:prstGeom>
            <a:ln w="762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11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385 -0.01181 0.16806 -0.02292 0.21337 -0.05509 C 0.25833 -0.0875 0.26458 -0.14051 0.27118 -0.19329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2F7D-044C-7B4D-B953-3AC26ECD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my model fit?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9EB8ED4-D425-6748-AF4C-1D431E0F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897379"/>
            <a:ext cx="6384175" cy="4788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1611D5-978A-FA4F-9B81-C37F7555D2CB}"/>
                  </a:ext>
                </a:extLst>
              </p:cNvPr>
              <p:cNvSpPr txBox="1"/>
              <p:nvPr/>
            </p:nvSpPr>
            <p:spPr>
              <a:xfrm>
                <a:off x="1126350" y="2379449"/>
                <a:ext cx="265176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1611D5-978A-FA4F-9B81-C37F7555D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50" y="2379449"/>
                <a:ext cx="2651760" cy="830997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3DAB14-D4E2-474A-9F02-C61B8D8C7478}"/>
                  </a:ext>
                </a:extLst>
              </p:cNvPr>
              <p:cNvSpPr txBox="1"/>
              <p:nvPr/>
            </p:nvSpPr>
            <p:spPr>
              <a:xfrm>
                <a:off x="5365891" y="1412134"/>
                <a:ext cx="3366819" cy="1382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3DAB14-D4E2-474A-9F02-C61B8D8C7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891" y="1412134"/>
                <a:ext cx="3366819" cy="1382814"/>
              </a:xfrm>
              <a:prstGeom prst="rect">
                <a:avLst/>
              </a:prstGeom>
              <a:blipFill>
                <a:blip r:embed="rId6"/>
                <a:stretch>
                  <a:fillRect l="-3008" t="-1835" r="-752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2648B2-8D61-2843-8A4C-0E1258D74473}"/>
                  </a:ext>
                </a:extLst>
              </p:cNvPr>
              <p:cNvSpPr txBox="1"/>
              <p:nvPr/>
            </p:nvSpPr>
            <p:spPr>
              <a:xfrm>
                <a:off x="6160467" y="2908631"/>
                <a:ext cx="2572243" cy="1382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2648B2-8D61-2843-8A4C-0E1258D74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467" y="2908631"/>
                <a:ext cx="2572243" cy="1382814"/>
              </a:xfrm>
              <a:prstGeom prst="rect">
                <a:avLst/>
              </a:prstGeom>
              <a:blipFill>
                <a:blip r:embed="rId7"/>
                <a:stretch>
                  <a:fillRect l="-1970" r="-98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CEB385-0569-B249-902D-4C016524A253}"/>
                  </a:ext>
                </a:extLst>
              </p:cNvPr>
              <p:cNvSpPr txBox="1"/>
              <p:nvPr/>
            </p:nvSpPr>
            <p:spPr>
              <a:xfrm>
                <a:off x="6160467" y="4404511"/>
                <a:ext cx="10191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CEB385-0569-B249-902D-4C016524A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467" y="4404511"/>
                <a:ext cx="1019125" cy="677108"/>
              </a:xfrm>
              <a:prstGeom prst="rect">
                <a:avLst/>
              </a:prstGeom>
              <a:blipFill>
                <a:blip r:embed="rId8"/>
                <a:stretch>
                  <a:fillRect l="-6173" r="-1234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3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5" grpId="0"/>
          <p:bldP spid="1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2F7D-044C-7B4D-B953-3AC26ECD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my model fit?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9EB8ED4-D425-6748-AF4C-1D431E0F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897379"/>
            <a:ext cx="6384175" cy="4788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1611D5-978A-FA4F-9B81-C37F7555D2CB}"/>
                  </a:ext>
                </a:extLst>
              </p:cNvPr>
              <p:cNvSpPr txBox="1"/>
              <p:nvPr/>
            </p:nvSpPr>
            <p:spPr>
              <a:xfrm>
                <a:off x="1126350" y="2379449"/>
                <a:ext cx="3129766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1611D5-978A-FA4F-9B81-C37F7555D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50" y="2379449"/>
                <a:ext cx="3129766" cy="830997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3DAB14-D4E2-474A-9F02-C61B8D8C7478}"/>
                  </a:ext>
                </a:extLst>
              </p:cNvPr>
              <p:cNvSpPr txBox="1"/>
              <p:nvPr/>
            </p:nvSpPr>
            <p:spPr>
              <a:xfrm>
                <a:off x="5365891" y="1412134"/>
                <a:ext cx="3366819" cy="1382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3DAB14-D4E2-474A-9F02-C61B8D8C7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891" y="1412134"/>
                <a:ext cx="3366819" cy="1382814"/>
              </a:xfrm>
              <a:prstGeom prst="rect">
                <a:avLst/>
              </a:prstGeom>
              <a:blipFill>
                <a:blip r:embed="rId6"/>
                <a:stretch>
                  <a:fillRect l="-3008" t="-1835" r="-752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2648B2-8D61-2843-8A4C-0E1258D74473}"/>
                  </a:ext>
                </a:extLst>
              </p:cNvPr>
              <p:cNvSpPr txBox="1"/>
              <p:nvPr/>
            </p:nvSpPr>
            <p:spPr>
              <a:xfrm>
                <a:off x="6160467" y="2908631"/>
                <a:ext cx="2572243" cy="1382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2648B2-8D61-2843-8A4C-0E1258D74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467" y="2908631"/>
                <a:ext cx="2572243" cy="1382814"/>
              </a:xfrm>
              <a:prstGeom prst="rect">
                <a:avLst/>
              </a:prstGeom>
              <a:blipFill>
                <a:blip r:embed="rId7"/>
                <a:stretch>
                  <a:fillRect l="-1970" r="-98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CEB385-0569-B249-902D-4C016524A253}"/>
                  </a:ext>
                </a:extLst>
              </p:cNvPr>
              <p:cNvSpPr txBox="1"/>
              <p:nvPr/>
            </p:nvSpPr>
            <p:spPr>
              <a:xfrm>
                <a:off x="6160467" y="4404511"/>
                <a:ext cx="10191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CEB385-0569-B249-902D-4C016524A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467" y="4404511"/>
                <a:ext cx="1019125" cy="677108"/>
              </a:xfrm>
              <a:prstGeom prst="rect">
                <a:avLst/>
              </a:prstGeom>
              <a:blipFill>
                <a:blip r:embed="rId8"/>
                <a:stretch>
                  <a:fillRect l="-6173" r="-1234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5" grpId="0"/>
          <p:bldP spid="1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1E6433-F261-AB45-8AB0-397878D0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7C43B-582D-5849-BD4D-BCF37231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look at </a:t>
            </a:r>
            <a:r>
              <a:rPr lang="en-US" i="1" dirty="0"/>
              <a:t>more than one </a:t>
            </a:r>
            <a:r>
              <a:rPr lang="en-US" dirty="0"/>
              <a:t>predictor variable?</a:t>
            </a:r>
          </a:p>
        </p:txBody>
      </p:sp>
    </p:spTree>
    <p:extLst>
      <p:ext uri="{BB962C8B-B14F-4D97-AF65-F5344CB8AC3E}">
        <p14:creationId xmlns:p14="http://schemas.microsoft.com/office/powerpoint/2010/main" val="41754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FA0EC81F-04FA-804E-A996-0F1CF13C34BD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2060"/>
                </a:solidFill>
                <a:latin typeface="Nirmala UI" panose="020B0604020202020204" pitchFamily="34" charset="0"/>
                <a:ea typeface="+mj-ea"/>
                <a:cs typeface="Nirmala UI" panose="020B0604020202020204" pitchFamily="34" charset="0"/>
              </a:defRPr>
            </a:lvl1pPr>
          </a:lstStyle>
          <a:p>
            <a:r>
              <a:rPr lang="en-US" dirty="0"/>
              <a:t>What makes a good fit?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46E78D2-82C0-EC4C-A3CF-13B988D03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0218" y="1445235"/>
            <a:ext cx="7063562" cy="52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FA0EC81F-04FA-804E-A996-0F1CF13C34BD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2060"/>
                </a:solidFill>
                <a:latin typeface="Nirmala UI" panose="020B0604020202020204" pitchFamily="34" charset="0"/>
                <a:ea typeface="+mj-ea"/>
                <a:cs typeface="Nirmala UI" panose="020B0604020202020204" pitchFamily="34" charset="0"/>
              </a:defRPr>
            </a:lvl1pPr>
          </a:lstStyle>
          <a:p>
            <a:r>
              <a:rPr lang="en-US" dirty="0"/>
              <a:t>What makes a good fit?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46E78D2-82C0-EC4C-A3CF-13B988D03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0218" y="1445235"/>
            <a:ext cx="7063562" cy="5297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342F15-54D9-8044-A152-3CFFC4BE498A}"/>
                  </a:ext>
                </a:extLst>
              </p:cNvPr>
              <p:cNvSpPr txBox="1"/>
              <p:nvPr/>
            </p:nvSpPr>
            <p:spPr>
              <a:xfrm>
                <a:off x="1584251" y="1690689"/>
                <a:ext cx="1179618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nary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342F15-54D9-8044-A152-3CFFC4BE4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251" y="1690689"/>
                <a:ext cx="1179618" cy="670696"/>
              </a:xfrm>
              <a:prstGeom prst="rect">
                <a:avLst/>
              </a:prstGeom>
              <a:blipFill>
                <a:blip r:embed="rId5"/>
                <a:stretch>
                  <a:fillRect l="-69149" t="-144444" r="-4255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43BB1C-1B0B-D24D-BDC7-F42C95FA613D}"/>
                  </a:ext>
                </a:extLst>
              </p:cNvPr>
              <p:cNvSpPr txBox="1"/>
              <p:nvPr/>
            </p:nvSpPr>
            <p:spPr>
              <a:xfrm>
                <a:off x="5000846" y="1690689"/>
                <a:ext cx="1490601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nary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43BB1C-1B0B-D24D-BDC7-F42C95FA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846" y="1690689"/>
                <a:ext cx="1490601" cy="670696"/>
              </a:xfrm>
              <a:prstGeom prst="rect">
                <a:avLst/>
              </a:prstGeom>
              <a:blipFill>
                <a:blip r:embed="rId6"/>
                <a:stretch>
                  <a:fillRect l="-54622" t="-144444" r="-2521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FF7024-B857-AF40-AA02-754F08C6482A}"/>
                  </a:ext>
                </a:extLst>
              </p:cNvPr>
              <p:cNvSpPr txBox="1"/>
              <p:nvPr/>
            </p:nvSpPr>
            <p:spPr>
              <a:xfrm>
                <a:off x="1584251" y="4299210"/>
                <a:ext cx="1490601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nary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FF7024-B857-AF40-AA02-754F08C64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251" y="4299210"/>
                <a:ext cx="1490601" cy="670696"/>
              </a:xfrm>
              <a:prstGeom prst="rect">
                <a:avLst/>
              </a:prstGeom>
              <a:blipFill>
                <a:blip r:embed="rId7"/>
                <a:stretch>
                  <a:fillRect l="-55085" t="-144444" r="-3390" b="-19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0411B-ECAC-D340-BACF-F2A893039D65}"/>
                  </a:ext>
                </a:extLst>
              </p:cNvPr>
              <p:cNvSpPr txBox="1"/>
              <p:nvPr/>
            </p:nvSpPr>
            <p:spPr>
              <a:xfrm>
                <a:off x="5000846" y="4299210"/>
                <a:ext cx="1368773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nary>
                      <m:r>
                        <a:rPr lang="en-GB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0411B-ECAC-D340-BACF-F2A893039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846" y="4299210"/>
                <a:ext cx="1368773" cy="670696"/>
              </a:xfrm>
              <a:prstGeom prst="rect">
                <a:avLst/>
              </a:prstGeom>
              <a:blipFill>
                <a:blip r:embed="rId8"/>
                <a:stretch>
                  <a:fillRect l="-59633" t="-144444" r="-2752" b="-19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EE1CAB3E-293E-964F-BC31-8AF167AEF7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7356" y="2426067"/>
            <a:ext cx="2543839" cy="25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4" fill="hold" grpId="1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4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xit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1" grpId="0"/>
          <p:bldP spid="11" grpId="1"/>
          <p:bldP spid="12" grpId="0"/>
          <p:bldP spid="12" grpId="1"/>
          <p:bldP spid="13" grpId="0"/>
          <p:bldP spid="1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xit" presetSubtype="4" fill="hold" grpId="1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4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xit" presetSubtype="4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1" grpId="0"/>
          <p:bldP spid="11" grpId="1"/>
          <p:bldP spid="12" grpId="0"/>
          <p:bldP spid="12" grpId="1"/>
          <p:bldP spid="13" grpId="0"/>
          <p:bldP spid="13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FA0EC81F-04FA-804E-A996-0F1CF13C34BD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2060"/>
                </a:solidFill>
                <a:latin typeface="Nirmala UI" panose="020B0604020202020204" pitchFamily="34" charset="0"/>
                <a:ea typeface="+mj-ea"/>
                <a:cs typeface="Nirmala UI" panose="020B0604020202020204" pitchFamily="34" charset="0"/>
              </a:defRPr>
            </a:lvl1pPr>
          </a:lstStyle>
          <a:p>
            <a:r>
              <a:rPr lang="en-US" dirty="0"/>
              <a:t>What makes a good fit?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46E78D2-82C0-EC4C-A3CF-13B988D03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0218" y="1445235"/>
            <a:ext cx="7063562" cy="5297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342F15-54D9-8044-A152-3CFFC4BE498A}"/>
                  </a:ext>
                </a:extLst>
              </p:cNvPr>
              <p:cNvSpPr txBox="1"/>
              <p:nvPr/>
            </p:nvSpPr>
            <p:spPr>
              <a:xfrm>
                <a:off x="1584251" y="1690689"/>
                <a:ext cx="1203599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GB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GB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𝟓𝟖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342F15-54D9-8044-A152-3CFFC4BE4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251" y="1690689"/>
                <a:ext cx="1203599" cy="670696"/>
              </a:xfrm>
              <a:prstGeom prst="rect">
                <a:avLst/>
              </a:prstGeom>
              <a:blipFill>
                <a:blip r:embed="rId5"/>
                <a:stretch>
                  <a:fillRect l="-67708" t="-144444" r="-4167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43BB1C-1B0B-D24D-BDC7-F42C95FA613D}"/>
                  </a:ext>
                </a:extLst>
              </p:cNvPr>
              <p:cNvSpPr txBox="1"/>
              <p:nvPr/>
            </p:nvSpPr>
            <p:spPr>
              <a:xfrm>
                <a:off x="5000846" y="1690689"/>
                <a:ext cx="1392754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GB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GB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𝟏𝟒𝟓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43BB1C-1B0B-D24D-BDC7-F42C95FA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846" y="1690689"/>
                <a:ext cx="1392754" cy="670696"/>
              </a:xfrm>
              <a:prstGeom prst="rect">
                <a:avLst/>
              </a:prstGeom>
              <a:blipFill>
                <a:blip r:embed="rId6"/>
                <a:stretch>
                  <a:fillRect l="-56757" t="-144444" r="-1802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FF7024-B857-AF40-AA02-754F08C6482A}"/>
                  </a:ext>
                </a:extLst>
              </p:cNvPr>
              <p:cNvSpPr txBox="1"/>
              <p:nvPr/>
            </p:nvSpPr>
            <p:spPr>
              <a:xfrm>
                <a:off x="1584251" y="4299210"/>
                <a:ext cx="1392754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GB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GB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𝟑𝟒𝟎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FF7024-B857-AF40-AA02-754F08C64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251" y="4299210"/>
                <a:ext cx="1392754" cy="670696"/>
              </a:xfrm>
              <a:prstGeom prst="rect">
                <a:avLst/>
              </a:prstGeom>
              <a:blipFill>
                <a:blip r:embed="rId7"/>
                <a:stretch>
                  <a:fillRect l="-57658" t="-144444" r="-1802" b="-19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0411B-ECAC-D340-BACF-F2A893039D65}"/>
                  </a:ext>
                </a:extLst>
              </p:cNvPr>
              <p:cNvSpPr txBox="1"/>
              <p:nvPr/>
            </p:nvSpPr>
            <p:spPr>
              <a:xfrm>
                <a:off x="5000846" y="4299210"/>
                <a:ext cx="1392754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GB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GB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𝟏𝟐𝟗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0411B-ECAC-D340-BACF-F2A893039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846" y="4299210"/>
                <a:ext cx="1392754" cy="670696"/>
              </a:xfrm>
              <a:prstGeom prst="rect">
                <a:avLst/>
              </a:prstGeom>
              <a:blipFill>
                <a:blip r:embed="rId8"/>
                <a:stretch>
                  <a:fillRect l="-56757" t="-144444" r="-901" b="-19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 descr="Tick with solid fill">
            <a:extLst>
              <a:ext uri="{FF2B5EF4-FFF2-40B4-BE49-F238E27FC236}">
                <a16:creationId xmlns:a16="http://schemas.microsoft.com/office/drawing/2014/main" id="{024554E8-F252-334C-A6C8-8C65F9B6CB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69741" y="2606838"/>
            <a:ext cx="2458973" cy="245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Web Viewer">
                <a:extLst>
                  <a:ext uri="{FF2B5EF4-FFF2-40B4-BE49-F238E27FC236}">
                    <a16:creationId xmlns:a16="http://schemas.microsoft.com/office/drawing/2014/main" id="{3525E961-F97B-B54C-8C0E-1FAEAB1C14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202620"/>
                  </p:ext>
                </p:extLst>
              </p:nvPr>
            </p:nvGraphicFramePr>
            <p:xfrm>
              <a:off x="2565400" y="1412874"/>
              <a:ext cx="6438900" cy="5080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 1" title="Web Viewer">
                <a:extLst>
                  <a:ext uri="{FF2B5EF4-FFF2-40B4-BE49-F238E27FC236}">
                    <a16:creationId xmlns:a16="http://schemas.microsoft.com/office/drawing/2014/main" id="{3525E961-F97B-B54C-8C0E-1FAEAB1C14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5400" y="1412874"/>
                <a:ext cx="6438900" cy="5080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le 3">
            <a:extLst>
              <a:ext uri="{FF2B5EF4-FFF2-40B4-BE49-F238E27FC236}">
                <a16:creationId xmlns:a16="http://schemas.microsoft.com/office/drawing/2014/main" id="{246D819A-4DB7-BA42-8F2B-97314DF1D1C3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2060"/>
                </a:solidFill>
                <a:latin typeface="Nirmala UI" panose="020B0604020202020204" pitchFamily="34" charset="0"/>
                <a:ea typeface="+mj-ea"/>
                <a:cs typeface="Nirmala UI" panose="020B0604020202020204" pitchFamily="34" charset="0"/>
              </a:defRPr>
            </a:lvl1pPr>
          </a:lstStyle>
          <a:p>
            <a:r>
              <a:rPr lang="en-US" dirty="0"/>
              <a:t>What makes a good fit?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entagon 3">
                <a:extLst>
                  <a:ext uri="{FF2B5EF4-FFF2-40B4-BE49-F238E27FC236}">
                    <a16:creationId xmlns:a16="http://schemas.microsoft.com/office/drawing/2014/main" id="{E65A0F60-EF43-564F-8F08-74E42297654B}"/>
                  </a:ext>
                </a:extLst>
              </p:cNvPr>
              <p:cNvSpPr/>
              <p:nvPr/>
            </p:nvSpPr>
            <p:spPr>
              <a:xfrm>
                <a:off x="0" y="1690689"/>
                <a:ext cx="2438400" cy="4113211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Nirmala UI" panose="020B0502040204020203" pitchFamily="34" charset="0"/>
                    <a:ea typeface="Nirmala UI" panose="020B0502040204020203" pitchFamily="34" charset="0"/>
                    <a:cs typeface="Nirmala UI" panose="020B0502040204020203" pitchFamily="34" charset="0"/>
                  </a:rPr>
                  <a:t>Adjust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Nirmala UI" panose="020B0502040204020203" pitchFamily="34" charset="0"/>
                            <a:cs typeface="Nirmala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" panose="020B0502040204020203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Nirmala UI" panose="020B0502040204020203" pitchFamily="34" charset="0"/>
                            <a:cs typeface="Nirmala UI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to </a:t>
                </a:r>
                <a:r>
                  <a:rPr lang="en-US" sz="2400" dirty="0" err="1"/>
                  <a:t>minimise</a:t>
                </a:r>
                <a:r>
                  <a:rPr lang="en-US" sz="2400" dirty="0"/>
                  <a:t> mean squared error </a:t>
                </a:r>
              </a:p>
            </p:txBody>
          </p:sp>
        </mc:Choice>
        <mc:Fallback xmlns="">
          <p:sp>
            <p:nvSpPr>
              <p:cNvPr id="4" name="Pentagon 3">
                <a:extLst>
                  <a:ext uri="{FF2B5EF4-FFF2-40B4-BE49-F238E27FC236}">
                    <a16:creationId xmlns:a16="http://schemas.microsoft.com/office/drawing/2014/main" id="{E65A0F60-EF43-564F-8F08-74E422976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0689"/>
                <a:ext cx="2438400" cy="4113211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0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2F7D-044C-7B4D-B953-3AC26ECD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my model fit?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304E44-E50F-9F40-A173-A215E3CD8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6900" y="2052423"/>
            <a:ext cx="4968100" cy="372607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02A2682-C0B0-244B-A5F8-82D991B946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76200" y="2052423"/>
            <a:ext cx="4968100" cy="37260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E4A44D0-E47F-8446-B69C-3F905FD00B59}"/>
              </a:ext>
            </a:extLst>
          </p:cNvPr>
          <p:cNvGrpSpPr/>
          <p:nvPr/>
        </p:nvGrpSpPr>
        <p:grpSpPr>
          <a:xfrm>
            <a:off x="92850" y="2133600"/>
            <a:ext cx="4968100" cy="3467100"/>
            <a:chOff x="92850" y="2133600"/>
            <a:chExt cx="4968100" cy="34671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FE1522-DF40-8D4B-B8A1-99959CDF4B86}"/>
                </a:ext>
              </a:extLst>
            </p:cNvPr>
            <p:cNvSpPr/>
            <p:nvPr/>
          </p:nvSpPr>
          <p:spPr>
            <a:xfrm>
              <a:off x="92850" y="2133600"/>
              <a:ext cx="523100" cy="34671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F40068-1111-EE4D-9EE3-00485C7EBA9A}"/>
                </a:ext>
              </a:extLst>
            </p:cNvPr>
            <p:cNvSpPr/>
            <p:nvPr/>
          </p:nvSpPr>
          <p:spPr>
            <a:xfrm>
              <a:off x="4572000" y="2133600"/>
              <a:ext cx="488950" cy="34671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7939E-B4C8-164E-80A2-8D8855B53847}"/>
                  </a:ext>
                </a:extLst>
              </p:cNvPr>
              <p:cNvSpPr txBox="1"/>
              <p:nvPr/>
            </p:nvSpPr>
            <p:spPr>
              <a:xfrm>
                <a:off x="1257663" y="1697255"/>
                <a:ext cx="2300373" cy="104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8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GB" sz="28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GB" sz="2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𝟐𝟏𝟗𝟔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7939E-B4C8-164E-80A2-8D8855B53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63" y="1697255"/>
                <a:ext cx="2300373" cy="1043234"/>
              </a:xfrm>
              <a:prstGeom prst="rect">
                <a:avLst/>
              </a:prstGeom>
              <a:blipFill>
                <a:blip r:embed="rId7"/>
                <a:stretch>
                  <a:fillRect l="-55738" t="-144048" r="-2732" b="-198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6C24AD-4094-6645-ACAF-3A2A499DED1B}"/>
                  </a:ext>
                </a:extLst>
              </p:cNvPr>
              <p:cNvSpPr txBox="1"/>
              <p:nvPr/>
            </p:nvSpPr>
            <p:spPr>
              <a:xfrm>
                <a:off x="5673982" y="1697255"/>
                <a:ext cx="2433936" cy="104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8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GB" sz="28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GB" sz="2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28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𝟗𝟔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6C24AD-4094-6645-ACAF-3A2A499DE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82" y="1697255"/>
                <a:ext cx="2433936" cy="1043234"/>
              </a:xfrm>
              <a:prstGeom prst="rect">
                <a:avLst/>
              </a:prstGeom>
              <a:blipFill>
                <a:blip r:embed="rId8"/>
                <a:stretch>
                  <a:fillRect l="-52850" t="-144048" r="-3109" b="-198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2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1"/>
          <p:bldP spid="1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2F7D-044C-7B4D-B953-3AC26ECD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my model fit?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AF850-CEA5-D244-8470-8308B82453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774" y="2014771"/>
            <a:ext cx="4062576" cy="3785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592A6-7589-DD4A-B7EE-A72E49ADA5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0800" y="2014771"/>
            <a:ext cx="4087000" cy="3825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7B8CAE-BBB4-E346-9A60-7BBB286E1476}"/>
              </a:ext>
            </a:extLst>
          </p:cNvPr>
          <p:cNvSpPr txBox="1"/>
          <p:nvPr/>
        </p:nvSpPr>
        <p:spPr>
          <a:xfrm>
            <a:off x="930212" y="5824663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Residual Error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40C856-E2ED-3846-97D1-D6F47EE7D3F4}"/>
              </a:ext>
            </a:extLst>
          </p:cNvPr>
          <p:cNvSpPr txBox="1"/>
          <p:nvPr/>
        </p:nvSpPr>
        <p:spPr>
          <a:xfrm>
            <a:off x="5147450" y="5800538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Total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1AB324-5AD3-C943-B9D0-492FA9723807}"/>
                  </a:ext>
                </a:extLst>
              </p:cNvPr>
              <p:cNvSpPr txBox="1"/>
              <p:nvPr/>
            </p:nvSpPr>
            <p:spPr>
              <a:xfrm>
                <a:off x="3790034" y="1330093"/>
                <a:ext cx="63831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1AB324-5AD3-C943-B9D0-492FA9723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034" y="1330093"/>
                <a:ext cx="638316" cy="769441"/>
              </a:xfrm>
              <a:prstGeom prst="rect">
                <a:avLst/>
              </a:prstGeom>
              <a:blipFill>
                <a:blip r:embed="rId5"/>
                <a:stretch>
                  <a:fillRect l="-5882" t="-11290" r="-392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9872D2-BA96-C94F-8D1C-B585C53E3E6B}"/>
                  </a:ext>
                </a:extLst>
              </p:cNvPr>
              <p:cNvSpPr txBox="1"/>
              <p:nvPr/>
            </p:nvSpPr>
            <p:spPr>
              <a:xfrm>
                <a:off x="8081150" y="1305968"/>
                <a:ext cx="63831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9872D2-BA96-C94F-8D1C-B585C53E3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150" y="1305968"/>
                <a:ext cx="638315" cy="769441"/>
              </a:xfrm>
              <a:prstGeom prst="rect">
                <a:avLst/>
              </a:prstGeom>
              <a:blipFill>
                <a:blip r:embed="rId6"/>
                <a:stretch>
                  <a:fillRect l="-5882" r="-392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0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2F7D-044C-7B4D-B953-3AC26ECD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my model fit?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BA4B4B-BB93-A34E-A264-09F941E20558}"/>
              </a:ext>
            </a:extLst>
          </p:cNvPr>
          <p:cNvGrpSpPr/>
          <p:nvPr/>
        </p:nvGrpSpPr>
        <p:grpSpPr>
          <a:xfrm>
            <a:off x="365774" y="2014771"/>
            <a:ext cx="8292026" cy="4271557"/>
            <a:chOff x="365774" y="2014771"/>
            <a:chExt cx="8292026" cy="42715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EAF850-CEA5-D244-8470-8308B8245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65774" y="2014771"/>
              <a:ext cx="4062576" cy="378576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C592A6-7589-DD4A-B7EE-A72E49ADA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570800" y="2014771"/>
              <a:ext cx="4087000" cy="382595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7B8CAE-BBB4-E346-9A60-7BBB286E1476}"/>
                </a:ext>
              </a:extLst>
            </p:cNvPr>
            <p:cNvSpPr txBox="1"/>
            <p:nvPr/>
          </p:nvSpPr>
          <p:spPr>
            <a:xfrm>
              <a:off x="930212" y="5824663"/>
              <a:ext cx="2933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Residual Error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40C856-E2ED-3846-97D1-D6F47EE7D3F4}"/>
                </a:ext>
              </a:extLst>
            </p:cNvPr>
            <p:cNvSpPr txBox="1"/>
            <p:nvPr/>
          </p:nvSpPr>
          <p:spPr>
            <a:xfrm>
              <a:off x="5147450" y="5800538"/>
              <a:ext cx="2933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Total Error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1AB324-5AD3-C943-B9D0-492FA9723807}"/>
                  </a:ext>
                </a:extLst>
              </p:cNvPr>
              <p:cNvSpPr txBox="1"/>
              <p:nvPr/>
            </p:nvSpPr>
            <p:spPr>
              <a:xfrm>
                <a:off x="3790034" y="1330093"/>
                <a:ext cx="63831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1AB324-5AD3-C943-B9D0-492FA9723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034" y="1330093"/>
                <a:ext cx="638316" cy="769441"/>
              </a:xfrm>
              <a:prstGeom prst="rect">
                <a:avLst/>
              </a:prstGeom>
              <a:blipFill>
                <a:blip r:embed="rId5"/>
                <a:stretch>
                  <a:fillRect l="-5882" t="-11290" r="-392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9872D2-BA96-C94F-8D1C-B585C53E3E6B}"/>
                  </a:ext>
                </a:extLst>
              </p:cNvPr>
              <p:cNvSpPr txBox="1"/>
              <p:nvPr/>
            </p:nvSpPr>
            <p:spPr>
              <a:xfrm>
                <a:off x="8081150" y="1305968"/>
                <a:ext cx="63831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79872D2-BA96-C94F-8D1C-B585C53E3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150" y="1305968"/>
                <a:ext cx="638315" cy="769441"/>
              </a:xfrm>
              <a:prstGeom prst="rect">
                <a:avLst/>
              </a:prstGeom>
              <a:blipFill>
                <a:blip r:embed="rId6"/>
                <a:stretch>
                  <a:fillRect l="-5882" r="-392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5A58C84-6643-C542-AFFE-C7FA51E1229C}"/>
              </a:ext>
            </a:extLst>
          </p:cNvPr>
          <p:cNvGrpSpPr/>
          <p:nvPr/>
        </p:nvGrpSpPr>
        <p:grpSpPr>
          <a:xfrm>
            <a:off x="2352024" y="2218342"/>
            <a:ext cx="4775243" cy="3487511"/>
            <a:chOff x="2352024" y="2218342"/>
            <a:chExt cx="4775243" cy="3487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D4A66E2-F4F8-F940-9CC9-22FF3433321D}"/>
                    </a:ext>
                  </a:extLst>
                </p:cNvPr>
                <p:cNvSpPr txBox="1"/>
                <p:nvPr/>
              </p:nvSpPr>
              <p:spPr>
                <a:xfrm>
                  <a:off x="2352024" y="2218342"/>
                  <a:ext cx="4727256" cy="17316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𝑆𝑆</m:t>
                            </m:r>
                          </m:e>
                          <m:sub>
                            <m:r>
                              <a:rPr lang="en-GB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GB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4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GB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4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D4A66E2-F4F8-F940-9CC9-22FF343332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2024" y="2218342"/>
                  <a:ext cx="4727256" cy="1731693"/>
                </a:xfrm>
                <a:prstGeom prst="rect">
                  <a:avLst/>
                </a:prstGeom>
                <a:blipFill>
                  <a:blip r:embed="rId7"/>
                  <a:stretch>
                    <a:fillRect l="-7775" t="-136957" b="-1898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EBF84C9-6804-DD40-9499-ED3881379908}"/>
                    </a:ext>
                  </a:extLst>
                </p:cNvPr>
                <p:cNvSpPr txBox="1"/>
                <p:nvPr/>
              </p:nvSpPr>
              <p:spPr>
                <a:xfrm>
                  <a:off x="2397062" y="3974160"/>
                  <a:ext cx="4730205" cy="17316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𝑆𝑆</m:t>
                            </m:r>
                          </m:e>
                          <m:sub>
                            <m:r>
                              <a:rPr lang="en-GB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GB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GB" sz="4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4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GB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4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EBF84C9-6804-DD40-9499-ED3881379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7062" y="3974160"/>
                  <a:ext cx="4730205" cy="1731693"/>
                </a:xfrm>
                <a:prstGeom prst="rect">
                  <a:avLst/>
                </a:prstGeom>
                <a:blipFill>
                  <a:blip r:embed="rId8"/>
                  <a:stretch>
                    <a:fillRect l="-7487" t="-136957" b="-1898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85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C 0.01736 0.05972 0.03524 0.11968 0.07447 0.15069 C 0.11354 0.18125 0.1743 0.1831 0.23524 0.18495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923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C -0.0066 0.13611 -0.01302 0.27222 -0.05122 0.34653 C -0.08959 0.4206 -0.15973 0.43264 -0.22952 0.44491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2F7D-044C-7B4D-B953-3AC26ECD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is my model fit?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5178C4-ABE2-F342-B5CC-4CC406639FE7}"/>
                  </a:ext>
                </a:extLst>
              </p:cNvPr>
              <p:cNvSpPr txBox="1"/>
              <p:nvPr/>
            </p:nvSpPr>
            <p:spPr>
              <a:xfrm>
                <a:off x="2888590" y="2737593"/>
                <a:ext cx="3366819" cy="1382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5178C4-ABE2-F342-B5CC-4CC406639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590" y="2737593"/>
                <a:ext cx="3366819" cy="1382814"/>
              </a:xfrm>
              <a:prstGeom prst="rect">
                <a:avLst/>
              </a:prstGeom>
              <a:blipFill>
                <a:blip r:embed="rId3"/>
                <a:stretch>
                  <a:fillRect l="-3383" t="-909" r="-752" b="-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49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webextension1.xml><?xml version="1.0" encoding="utf-8"?>
<we:webextension xmlns:we="http://schemas.microsoft.com/office/webextensions/webextension/2010/11" id="{C1A01956-7AE6-7443-98CB-8A14A01447D0}">
  <we:reference id="wa104295828" version="1.9.0.0" store="en-US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neurocoglab.github.io/regression_betas.html&quot;,&quot;values&quot;:{},&quot;data&quot;:{&quot;uri&quot;:&quot;neurocoglab.github.io/regression_betas.html&quot;},&quot;secure&quot;:false}],&quot;name&quot;:&quot;neurocoglab.github.io/regression_betas.html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2498</TotalTime>
  <Words>1199</Words>
  <Application>Microsoft Macintosh PowerPoint</Application>
  <PresentationFormat>On-screen Show (4:3)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Nirmala UI</vt:lpstr>
      <vt:lpstr>Office Theme</vt:lpstr>
      <vt:lpstr>Multiple Linear Regression</vt:lpstr>
      <vt:lpstr>PowerPoint Presentation</vt:lpstr>
      <vt:lpstr>PowerPoint Presentation</vt:lpstr>
      <vt:lpstr>PowerPoint Presentation</vt:lpstr>
      <vt:lpstr>PowerPoint Presentation</vt:lpstr>
      <vt:lpstr>How good is my model fit?</vt:lpstr>
      <vt:lpstr>How good is my model fit?</vt:lpstr>
      <vt:lpstr>How good is my model fit?</vt:lpstr>
      <vt:lpstr>How good is my model fit?</vt:lpstr>
      <vt:lpstr>How good is my model fit?</vt:lpstr>
      <vt:lpstr>How good is my model fit?</vt:lpstr>
      <vt:lpstr>How good is my model fit?</vt:lpstr>
      <vt:lpstr>How good is my model fit?</vt:lpstr>
      <vt:lpstr>How good is my model fit?</vt:lpstr>
      <vt:lpstr>Coming up...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Reid (staff)</dc:creator>
  <cp:lastModifiedBy>Andrew Reid (staff)</cp:lastModifiedBy>
  <cp:revision>210</cp:revision>
  <dcterms:created xsi:type="dcterms:W3CDTF">2022-01-25T14:30:34Z</dcterms:created>
  <dcterms:modified xsi:type="dcterms:W3CDTF">2022-02-24T14:10:02Z</dcterms:modified>
</cp:coreProperties>
</file>