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97" r:id="rId2"/>
    <p:sldId id="308" r:id="rId3"/>
    <p:sldId id="309" r:id="rId4"/>
    <p:sldId id="310" r:id="rId5"/>
    <p:sldId id="311" r:id="rId6"/>
    <p:sldId id="304" r:id="rId7"/>
    <p:sldId id="312" r:id="rId8"/>
    <p:sldId id="313" r:id="rId9"/>
    <p:sldId id="301" r:id="rId10"/>
    <p:sldId id="314" r:id="rId11"/>
    <p:sldId id="315" r:id="rId12"/>
    <p:sldId id="30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BF05"/>
    <a:srgbClr val="FFA201"/>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13"/>
    <p:restoredTop sz="78844"/>
  </p:normalViewPr>
  <p:slideViewPr>
    <p:cSldViewPr snapToGrid="0" snapToObjects="1">
      <p:cViewPr>
        <p:scale>
          <a:sx n="113" d="100"/>
          <a:sy n="113" d="100"/>
        </p:scale>
        <p:origin x="224" y="-192"/>
      </p:cViewPr>
      <p:guideLst>
        <p:guide orient="horz" pos="2160"/>
        <p:guide pos="31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2B875-E179-8C48-98DB-6391859B2626}" type="datetimeFigureOut">
              <a:rPr lang="en-US" smtClean="0"/>
              <a:t>2/8/22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D23D9-D611-A546-BE76-CCE49C7EB823}" type="slidenum">
              <a:rPr lang="en-US" smtClean="0"/>
              <a:t>‹#›</a:t>
            </a:fld>
            <a:endParaRPr lang="en-US"/>
          </a:p>
        </p:txBody>
      </p:sp>
    </p:spTree>
    <p:extLst>
      <p:ext uri="{BB962C8B-B14F-4D97-AF65-F5344CB8AC3E}">
        <p14:creationId xmlns:p14="http://schemas.microsoft.com/office/powerpoint/2010/main" val="276940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video, we’ll learn about how to go from a fitted linear model to an inference about whether we can generalise from our sample to the population, using an F-ratio null hypothesis test.</a:t>
            </a:r>
          </a:p>
        </p:txBody>
      </p:sp>
      <p:sp>
        <p:nvSpPr>
          <p:cNvPr id="4" name="Slide Number Placeholder 3"/>
          <p:cNvSpPr>
            <a:spLocks noGrp="1"/>
          </p:cNvSpPr>
          <p:nvPr>
            <p:ph type="sldNum" sz="quarter" idx="5"/>
          </p:nvPr>
        </p:nvSpPr>
        <p:spPr/>
        <p:txBody>
          <a:bodyPr/>
          <a:lstStyle/>
          <a:p>
            <a:fld id="{F41D23D9-D611-A546-BE76-CCE49C7EB823}" type="slidenum">
              <a:rPr lang="en-US" smtClean="0"/>
              <a:t>1</a:t>
            </a:fld>
            <a:endParaRPr lang="en-US"/>
          </a:p>
        </p:txBody>
      </p:sp>
    </p:spTree>
    <p:extLst>
      <p:ext uri="{BB962C8B-B14F-4D97-AF65-F5344CB8AC3E}">
        <p14:creationId xmlns:p14="http://schemas.microsoft.com/office/powerpoint/2010/main" val="201437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way to approach this question is to perform statistical analyses on each variable separately. Once we know our model is significant, we can proceed to look at the individual predictor variables.</a:t>
            </a:r>
          </a:p>
          <a:p>
            <a:endParaRPr lang="en-GB" dirty="0"/>
          </a:p>
          <a:p>
            <a:r>
              <a:rPr lang="en-GB" dirty="0"/>
              <a:t>The null hypothesis for a predictor variable is that its beta value is zero in the population, indicating no relationship.</a:t>
            </a:r>
          </a:p>
          <a:p>
            <a:endParaRPr lang="en-GB" dirty="0"/>
          </a:p>
          <a:p>
            <a:r>
              <a:rPr lang="en-GB" dirty="0"/>
              <a:t>We can convert our betas into t-statistics, which is another form of sampling distribution that looks like this. Note that it has two blue areas, and is called “two-tailed”. This just means it gets less likely to find very high positive or negative betas, under the null hypothesis.</a:t>
            </a:r>
          </a:p>
          <a:p>
            <a:endParaRPr lang="en-GB" dirty="0"/>
          </a:p>
          <a:p>
            <a:r>
              <a:rPr lang="en-GB" dirty="0"/>
              <a:t>As for our F-ratio test, we have a p value that looks like this: meaning the probability that t from a random sample would produce beta coefficients with magnitudes as high as the one we observed. </a:t>
            </a:r>
          </a:p>
          <a:p>
            <a:endParaRPr lang="en-GB" dirty="0"/>
          </a:p>
          <a:p>
            <a:r>
              <a:rPr lang="en-GB" dirty="0"/>
              <a:t>If this p-value is less than our threshold alpha, we can reject the null hypothesis for this variable!</a:t>
            </a:r>
            <a:endParaRPr lang="en-US" dirty="0"/>
          </a:p>
        </p:txBody>
      </p:sp>
      <p:sp>
        <p:nvSpPr>
          <p:cNvPr id="4" name="Slide Number Placeholder 3"/>
          <p:cNvSpPr>
            <a:spLocks noGrp="1"/>
          </p:cNvSpPr>
          <p:nvPr>
            <p:ph type="sldNum" sz="quarter" idx="5"/>
          </p:nvPr>
        </p:nvSpPr>
        <p:spPr/>
        <p:txBody>
          <a:bodyPr/>
          <a:lstStyle/>
          <a:p>
            <a:fld id="{F41D23D9-D611-A546-BE76-CCE49C7EB823}" type="slidenum">
              <a:rPr lang="en-US" smtClean="0"/>
              <a:t>10</a:t>
            </a:fld>
            <a:endParaRPr lang="en-US"/>
          </a:p>
        </p:txBody>
      </p:sp>
    </p:spTree>
    <p:extLst>
      <p:ext uri="{BB962C8B-B14F-4D97-AF65-F5344CB8AC3E}">
        <p14:creationId xmlns:p14="http://schemas.microsoft.com/office/powerpoint/2010/main" val="145097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Performing this inference on all predictor variables gives us another table that looks like this. Here, we find that both resting heart rate and smoking have beta coefficients that are highly improbable under the null hypothesis. In other words, they are both significant.</a:t>
            </a:r>
          </a:p>
          <a:p>
            <a:endParaRPr lang="en-US" dirty="0"/>
          </a:p>
          <a:p>
            <a:r>
              <a:rPr lang="en-US" dirty="0"/>
              <a:t>This answers our question: smoking frequency does NOT explain the relationship between resting heart rate and depression. We’ve effectively removed it as a confound!</a:t>
            </a:r>
          </a:p>
        </p:txBody>
      </p:sp>
      <p:sp>
        <p:nvSpPr>
          <p:cNvPr id="4" name="Slide Number Placeholder 3"/>
          <p:cNvSpPr>
            <a:spLocks noGrp="1"/>
          </p:cNvSpPr>
          <p:nvPr>
            <p:ph type="sldNum" sz="quarter" idx="5"/>
          </p:nvPr>
        </p:nvSpPr>
        <p:spPr/>
        <p:txBody>
          <a:bodyPr/>
          <a:lstStyle/>
          <a:p>
            <a:fld id="{F41D23D9-D611-A546-BE76-CCE49C7EB823}" type="slidenum">
              <a:rPr lang="en-US" smtClean="0"/>
              <a:t>11</a:t>
            </a:fld>
            <a:endParaRPr lang="en-US"/>
          </a:p>
        </p:txBody>
      </p:sp>
    </p:spTree>
    <p:extLst>
      <p:ext uri="{BB962C8B-B14F-4D97-AF65-F5344CB8AC3E}">
        <p14:creationId xmlns:p14="http://schemas.microsoft.com/office/powerpoint/2010/main" val="252959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explained the basics of the F-ratio test of the null hypothesis for a full model, and t-tests for individual </a:t>
            </a:r>
            <a:r>
              <a:rPr lang="en-US"/>
              <a:t>predictor variables.</a:t>
            </a:r>
            <a:endParaRPr lang="en-US" dirty="0"/>
          </a:p>
          <a:p>
            <a:endParaRPr lang="en-US" dirty="0"/>
          </a:p>
          <a:p>
            <a:r>
              <a:rPr lang="en-US" dirty="0"/>
              <a:t>We will next learn about two major approaches to MLR: simultaneous and hierarchical.</a:t>
            </a:r>
          </a:p>
        </p:txBody>
      </p:sp>
      <p:sp>
        <p:nvSpPr>
          <p:cNvPr id="4" name="Slide Number Placeholder 3"/>
          <p:cNvSpPr>
            <a:spLocks noGrp="1"/>
          </p:cNvSpPr>
          <p:nvPr>
            <p:ph type="sldNum" sz="quarter" idx="5"/>
          </p:nvPr>
        </p:nvSpPr>
        <p:spPr/>
        <p:txBody>
          <a:bodyPr/>
          <a:lstStyle/>
          <a:p>
            <a:fld id="{F41D23D9-D611-A546-BE76-CCE49C7EB823}" type="slidenum">
              <a:rPr lang="en-US" smtClean="0"/>
              <a:t>12</a:t>
            </a:fld>
            <a:endParaRPr lang="en-US"/>
          </a:p>
        </p:txBody>
      </p:sp>
    </p:spTree>
    <p:extLst>
      <p:ext uri="{BB962C8B-B14F-4D97-AF65-F5344CB8AC3E}">
        <p14:creationId xmlns:p14="http://schemas.microsoft.com/office/powerpoint/2010/main" val="317294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video, we looked at how to adjust our beta parameters to best fit a model with two predictor variables.</a:t>
            </a:r>
          </a:p>
          <a:p>
            <a:endParaRPr lang="en-US" dirty="0"/>
          </a:p>
          <a:p>
            <a:r>
              <a:rPr lang="en-US" dirty="0"/>
              <a:t>For our example, the best fit had beta coefficients of 0.35 and 0.55, and an R^2 of 0.65, indicating the amount of explained variance.</a:t>
            </a:r>
          </a:p>
        </p:txBody>
      </p:sp>
      <p:sp>
        <p:nvSpPr>
          <p:cNvPr id="4" name="Slide Number Placeholder 3"/>
          <p:cNvSpPr>
            <a:spLocks noGrp="1"/>
          </p:cNvSpPr>
          <p:nvPr>
            <p:ph type="sldNum" sz="quarter" idx="5"/>
          </p:nvPr>
        </p:nvSpPr>
        <p:spPr/>
        <p:txBody>
          <a:bodyPr/>
          <a:lstStyle/>
          <a:p>
            <a:fld id="{F41D23D9-D611-A546-BE76-CCE49C7EB823}" type="slidenum">
              <a:rPr lang="en-US" smtClean="0"/>
              <a:t>2</a:t>
            </a:fld>
            <a:endParaRPr lang="en-US"/>
          </a:p>
        </p:txBody>
      </p:sp>
    </p:spTree>
    <p:extLst>
      <p:ext uri="{BB962C8B-B14F-4D97-AF65-F5344CB8AC3E}">
        <p14:creationId xmlns:p14="http://schemas.microsoft.com/office/powerpoint/2010/main" val="123548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model was only fit to a sample. In statistics, we want to know how likely it is that this sample represents the population in general. Should we expect to see the relationships between our outcome and predictor variables with other random samples drawn from the population?</a:t>
            </a:r>
          </a:p>
          <a:p>
            <a:endParaRPr lang="en-US" dirty="0"/>
          </a:p>
          <a:p>
            <a:r>
              <a:rPr lang="en-US" dirty="0"/>
              <a:t>In other words, does our result </a:t>
            </a:r>
            <a:r>
              <a:rPr lang="en-US" dirty="0" err="1"/>
              <a:t>generalise</a:t>
            </a:r>
            <a:r>
              <a:rPr lang="en-US" dirty="0"/>
              <a:t>?</a:t>
            </a:r>
          </a:p>
          <a:p>
            <a:endParaRPr lang="en-US" dirty="0"/>
          </a:p>
          <a:p>
            <a:r>
              <a:rPr lang="en-US" dirty="0"/>
              <a:t>To test this, we first need to formulate a null hypothesis: in this case, we </a:t>
            </a:r>
            <a:r>
              <a:rPr lang="en-US" dirty="0" err="1"/>
              <a:t>hypothesise</a:t>
            </a:r>
            <a:r>
              <a:rPr lang="en-US" dirty="0"/>
              <a:t> that no relationship exists in the population, which corresponds to an R^2 of zero.</a:t>
            </a:r>
          </a:p>
          <a:p>
            <a:endParaRPr lang="en-US" dirty="0"/>
          </a:p>
          <a:p>
            <a:r>
              <a:rPr lang="en-US" dirty="0"/>
              <a:t>If we look at the equation for R^2, this is equivalent to saying that the difference between the total and residual sums of squares is zero; or, in other words, that our model explains the outcome variable no better than its mean.</a:t>
            </a:r>
          </a:p>
        </p:txBody>
      </p:sp>
      <p:sp>
        <p:nvSpPr>
          <p:cNvPr id="4" name="Slide Number Placeholder 3"/>
          <p:cNvSpPr>
            <a:spLocks noGrp="1"/>
          </p:cNvSpPr>
          <p:nvPr>
            <p:ph type="sldNum" sz="quarter" idx="5"/>
          </p:nvPr>
        </p:nvSpPr>
        <p:spPr/>
        <p:txBody>
          <a:bodyPr/>
          <a:lstStyle/>
          <a:p>
            <a:fld id="{F41D23D9-D611-A546-BE76-CCE49C7EB823}" type="slidenum">
              <a:rPr lang="en-US" smtClean="0"/>
              <a:t>3</a:t>
            </a:fld>
            <a:endParaRPr lang="en-US"/>
          </a:p>
        </p:txBody>
      </p:sp>
    </p:spTree>
    <p:extLst>
      <p:ext uri="{BB962C8B-B14F-4D97-AF65-F5344CB8AC3E}">
        <p14:creationId xmlns:p14="http://schemas.microsoft.com/office/powerpoint/2010/main" val="51534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we looked at this previously: here are plots showing the total and residual sums of squares.</a:t>
            </a:r>
          </a:p>
          <a:p>
            <a:endParaRPr lang="en-US" dirty="0"/>
          </a:p>
          <a:p>
            <a:r>
              <a:rPr lang="en-US" dirty="0"/>
              <a:t>This difference actually has its own name: the model sums of squares. This is a measure of how much the model differs from the mean. Clearly, if this is zero, our null hypothesis is true, but the further it is from zero (relative to the residual error), the less likely the null hypothesis is true.</a:t>
            </a:r>
          </a:p>
        </p:txBody>
      </p:sp>
      <p:sp>
        <p:nvSpPr>
          <p:cNvPr id="4" name="Slide Number Placeholder 3"/>
          <p:cNvSpPr>
            <a:spLocks noGrp="1"/>
          </p:cNvSpPr>
          <p:nvPr>
            <p:ph type="sldNum" sz="quarter" idx="5"/>
          </p:nvPr>
        </p:nvSpPr>
        <p:spPr/>
        <p:txBody>
          <a:bodyPr/>
          <a:lstStyle/>
          <a:p>
            <a:fld id="{F41D23D9-D611-A546-BE76-CCE49C7EB823}" type="slidenum">
              <a:rPr lang="en-US" smtClean="0"/>
              <a:t>4</a:t>
            </a:fld>
            <a:endParaRPr lang="en-US"/>
          </a:p>
        </p:txBody>
      </p:sp>
    </p:spTree>
    <p:extLst>
      <p:ext uri="{BB962C8B-B14F-4D97-AF65-F5344CB8AC3E}">
        <p14:creationId xmlns:p14="http://schemas.microsoft.com/office/powerpoint/2010/main" val="26702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capture this relationship with an F-ratio. As you may recall from learning about ANOVA, this F-ratio is a ratio of MEAN sums of squares, which are computed by dividing the sums of squares by their corresponding degrees of freedom.</a:t>
            </a:r>
          </a:p>
          <a:p>
            <a:endParaRPr lang="en-US" dirty="0"/>
          </a:p>
          <a:p>
            <a:r>
              <a:rPr lang="en-US" dirty="0"/>
              <a:t>The degrees of freedom for our model is simply m. Recall from our previous videos that m is the number of dimensions in our model. For the example we saw earlier, m equals 3. </a:t>
            </a:r>
          </a:p>
          <a:p>
            <a:endParaRPr lang="en-US" dirty="0"/>
          </a:p>
          <a:p>
            <a:r>
              <a:rPr lang="en-US" dirty="0"/>
              <a:t>The residual degrees of freedom is computed as n (our sample size) minus k, which is the number of predictor variables. Since k is one less than m, this can also be written as n minus m minus 1.</a:t>
            </a:r>
          </a:p>
          <a:p>
            <a:endParaRPr lang="en-US" dirty="0"/>
          </a:p>
          <a:p>
            <a:r>
              <a:rPr lang="en-US" dirty="0"/>
              <a:t>Once we have our mean sums of squares, we derive an F-ratio as the ratio of model to residual mean sums of squares. Recall that in a previous video, you learned why we need to take a ratio here: this makes the statistic unitless, and therefore independent of the scale of the variables we’re </a:t>
            </a:r>
            <a:r>
              <a:rPr lang="en-US" dirty="0" err="1"/>
              <a:t>analysing</a:t>
            </a:r>
            <a:r>
              <a:rPr lang="en-US" dirty="0"/>
              <a:t>. </a:t>
            </a:r>
          </a:p>
          <a:p>
            <a:endParaRPr lang="en-US" dirty="0"/>
          </a:p>
          <a:p>
            <a:r>
              <a:rPr lang="en-US" dirty="0"/>
              <a:t>For our rainfall example, the F-ratio will be the same whether we measure rainfall in mm or cm.</a:t>
            </a:r>
          </a:p>
          <a:p>
            <a:endParaRPr lang="en-US" dirty="0"/>
          </a:p>
          <a:p>
            <a:r>
              <a:rPr lang="en-US" dirty="0"/>
              <a:t>The F-ratio has a probability distribution that depends on the two degrees of freedom. We can test our null hypothesis by comparing our F-ratio to this distribution.</a:t>
            </a:r>
          </a:p>
          <a:p>
            <a:endParaRPr lang="en-US" dirty="0"/>
          </a:p>
          <a:p>
            <a:endParaRPr lang="en-US" dirty="0"/>
          </a:p>
        </p:txBody>
      </p:sp>
      <p:sp>
        <p:nvSpPr>
          <p:cNvPr id="4" name="Slide Number Placeholder 3"/>
          <p:cNvSpPr>
            <a:spLocks noGrp="1"/>
          </p:cNvSpPr>
          <p:nvPr>
            <p:ph type="sldNum" sz="quarter" idx="5"/>
          </p:nvPr>
        </p:nvSpPr>
        <p:spPr/>
        <p:txBody>
          <a:bodyPr/>
          <a:lstStyle/>
          <a:p>
            <a:fld id="{F41D23D9-D611-A546-BE76-CCE49C7EB823}" type="slidenum">
              <a:rPr lang="en-US" smtClean="0"/>
              <a:t>5</a:t>
            </a:fld>
            <a:endParaRPr lang="en-US"/>
          </a:p>
        </p:txBody>
      </p:sp>
    </p:spTree>
    <p:extLst>
      <p:ext uri="{BB962C8B-B14F-4D97-AF65-F5344CB8AC3E}">
        <p14:creationId xmlns:p14="http://schemas.microsoft.com/office/powerpoint/2010/main" val="92258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interactive plot, which you can play with yourself in this </a:t>
            </a:r>
            <a:r>
              <a:rPr lang="en-US" dirty="0" err="1"/>
              <a:t>Xerte</a:t>
            </a:r>
            <a:r>
              <a:rPr lang="en-US" dirty="0"/>
              <a:t> toolkit, shows how the shape of the F distribution, under the null hypothesis, depends on k and n. It also shows how the p value depends on the two types of variance: model and residual.</a:t>
            </a:r>
          </a:p>
          <a:p>
            <a:endParaRPr lang="en-US" dirty="0"/>
          </a:p>
          <a:p>
            <a:r>
              <a:rPr lang="en-US" dirty="0"/>
              <a:t>The green curve shows the probability density function for the F-ratio at given values of k and n, and the blue shaded area shows the probability of finding F-ratios at the red line or higher, when the null hypothesis is true.</a:t>
            </a:r>
          </a:p>
          <a:p>
            <a:endParaRPr lang="en-US" dirty="0"/>
          </a:p>
          <a:p>
            <a:r>
              <a:rPr lang="en-US" dirty="0"/>
              <a:t>Recall that the F-distribution is a sampling distribution: it tells us how likely it is to get a particular F-ratio from another random sample under the null hypothesis. The peak of the F-distribution is the most likely F-ratio you can expect to find. Higher F-ratios are decreasingly likely.</a:t>
            </a:r>
          </a:p>
          <a:p>
            <a:endParaRPr lang="en-US" dirty="0"/>
          </a:p>
          <a:p>
            <a:r>
              <a:rPr lang="en-US" dirty="0"/>
              <a:t>Increasing the number of predictor variables makes the distribution more peaked, meaning it’s less likely to get very high F-ratios.</a:t>
            </a:r>
          </a:p>
          <a:p>
            <a:endParaRPr lang="en-US" dirty="0"/>
          </a:p>
          <a:p>
            <a:r>
              <a:rPr lang="en-US" dirty="0"/>
              <a:t>Increasing n has a similar effect on the distribution.</a:t>
            </a:r>
          </a:p>
          <a:p>
            <a:endParaRPr lang="en-US" dirty="0"/>
          </a:p>
          <a:p>
            <a:r>
              <a:rPr lang="en-US" dirty="0"/>
              <a:t>Increasing the model sums of squares reduces the p value, while increasing the residual sums of squares increases it.</a:t>
            </a:r>
          </a:p>
        </p:txBody>
      </p:sp>
      <p:sp>
        <p:nvSpPr>
          <p:cNvPr id="4" name="Slide Number Placeholder 3"/>
          <p:cNvSpPr>
            <a:spLocks noGrp="1"/>
          </p:cNvSpPr>
          <p:nvPr>
            <p:ph type="sldNum" sz="quarter" idx="5"/>
          </p:nvPr>
        </p:nvSpPr>
        <p:spPr/>
        <p:txBody>
          <a:bodyPr/>
          <a:lstStyle/>
          <a:p>
            <a:fld id="{F41D23D9-D611-A546-BE76-CCE49C7EB823}" type="slidenum">
              <a:rPr lang="en-US" smtClean="0"/>
              <a:t>6</a:t>
            </a:fld>
            <a:endParaRPr lang="en-US"/>
          </a:p>
        </p:txBody>
      </p:sp>
    </p:spTree>
    <p:extLst>
      <p:ext uri="{BB962C8B-B14F-4D97-AF65-F5344CB8AC3E}">
        <p14:creationId xmlns:p14="http://schemas.microsoft.com/office/powerpoint/2010/main" val="172179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our p value – the blue shaded area from the that F-distribution plot - looks like when written out. It looks complicated, but let’s break it down.</a:t>
            </a:r>
          </a:p>
          <a:p>
            <a:endParaRPr lang="en-US" dirty="0"/>
          </a:p>
          <a:p>
            <a:r>
              <a:rPr lang="en-US" dirty="0"/>
              <a:t>We are looking at the [click] probability, P, of [click] </a:t>
            </a:r>
            <a:r>
              <a:rPr lang="en-US" sz="1200" dirty="0">
                <a:solidFill>
                  <a:srgbClr val="07BF05"/>
                </a:solidFill>
                <a:latin typeface="Nirmala UI" panose="020B0502040204020203" pitchFamily="34" charset="0"/>
                <a:ea typeface="Nirmala UI" panose="020B0502040204020203" pitchFamily="34" charset="0"/>
                <a:cs typeface="Nirmala UI" panose="020B0502040204020203" pitchFamily="34" charset="0"/>
              </a:rPr>
              <a:t>observing this F-ratio or higher</a:t>
            </a:r>
            <a:r>
              <a:rPr lang="en-US" sz="1200" dirty="0">
                <a:latin typeface="Nirmala UI" panose="020B0502040204020203" pitchFamily="34" charset="0"/>
                <a:ea typeface="Nirmala UI" panose="020B0502040204020203" pitchFamily="34" charset="0"/>
                <a:cs typeface="Nirmala UI" panose="020B0502040204020203" pitchFamily="34" charset="0"/>
              </a:rPr>
              <a:t> [click] </a:t>
            </a:r>
            <a:r>
              <a:rPr lang="en-US" sz="12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given that [click] </a:t>
            </a:r>
            <a:r>
              <a:rPr lang="en-US" sz="1200" dirty="0">
                <a:solidFill>
                  <a:srgbClr val="7030A0"/>
                </a:solidFill>
                <a:latin typeface="Nirmala UI" panose="020B0502040204020203" pitchFamily="34" charset="0"/>
                <a:ea typeface="Nirmala UI" panose="020B0502040204020203" pitchFamily="34" charset="0"/>
                <a:cs typeface="Nirmala UI" panose="020B0502040204020203" pitchFamily="34" charset="0"/>
              </a:rPr>
              <a:t>the null hypothesis is true</a:t>
            </a:r>
            <a:r>
              <a:rPr lang="en-US" sz="1200" dirty="0">
                <a:latin typeface="Nirmala UI" panose="020B0502040204020203" pitchFamily="34" charset="0"/>
                <a:ea typeface="Nirmala UI" panose="020B0502040204020203" pitchFamily="34" charset="0"/>
                <a:cs typeface="Nirmala UI" panose="020B0502040204020203" pitchFamily="34" charset="0"/>
              </a:rPr>
              <a:t>,</a:t>
            </a:r>
            <a:r>
              <a:rPr lang="en-US" sz="1200" dirty="0">
                <a:solidFill>
                  <a:srgbClr val="7030A0"/>
                </a:solidFill>
                <a:latin typeface="Nirmala UI" panose="020B0502040204020203" pitchFamily="34" charset="0"/>
                <a:ea typeface="Nirmala UI" panose="020B0502040204020203" pitchFamily="34" charset="0"/>
                <a:cs typeface="Nirmala UI" panose="020B0502040204020203" pitchFamily="34" charset="0"/>
              </a:rPr>
              <a:t> [click] </a:t>
            </a:r>
            <a:r>
              <a:rPr lang="en-US" sz="1200" dirty="0">
                <a:solidFill>
                  <a:srgbClr val="00B0F0"/>
                </a:solidFill>
                <a:latin typeface="Nirmala UI" panose="020B0502040204020203" pitchFamily="34" charset="0"/>
                <a:ea typeface="Nirmala UI" panose="020B0502040204020203" pitchFamily="34" charset="0"/>
                <a:cs typeface="Nirmala UI" panose="020B0502040204020203" pitchFamily="34" charset="0"/>
              </a:rPr>
              <a:t>k predictor variables</a:t>
            </a:r>
            <a:r>
              <a:rPr lang="en-US" sz="1200" dirty="0">
                <a:latin typeface="Nirmala UI" panose="020B0502040204020203" pitchFamily="34" charset="0"/>
                <a:ea typeface="Nirmala UI" panose="020B0502040204020203" pitchFamily="34" charset="0"/>
                <a:cs typeface="Nirmala UI" panose="020B0502040204020203" pitchFamily="34" charset="0"/>
              </a:rPr>
              <a:t>,</a:t>
            </a:r>
            <a:r>
              <a:rPr lang="en-US" sz="1200" dirty="0">
                <a:solidFill>
                  <a:srgbClr val="00B0F0"/>
                </a:solidFill>
                <a:latin typeface="Nirmala UI" panose="020B0502040204020203" pitchFamily="34" charset="0"/>
                <a:ea typeface="Nirmala UI" panose="020B0502040204020203" pitchFamily="34" charset="0"/>
                <a:cs typeface="Nirmala UI" panose="020B0502040204020203" pitchFamily="34" charset="0"/>
              </a:rPr>
              <a:t> </a:t>
            </a:r>
            <a:r>
              <a:rPr lang="en-US" sz="1200" dirty="0">
                <a:solidFill>
                  <a:schemeClr val="accent2"/>
                </a:solidFill>
                <a:latin typeface="Nirmala UI" panose="020B0502040204020203" pitchFamily="34" charset="0"/>
                <a:ea typeface="Nirmala UI" panose="020B0502040204020203" pitchFamily="34" charset="0"/>
                <a:cs typeface="Nirmala UI" panose="020B0502040204020203" pitchFamily="34" charset="0"/>
              </a:rPr>
              <a:t>and [click] sample size n.</a:t>
            </a:r>
          </a:p>
          <a:p>
            <a:endParaRPr lang="en-US" sz="1200" dirty="0">
              <a:solidFill>
                <a:schemeClr val="accent2"/>
              </a:solidFill>
              <a:latin typeface="Nirmala UI" panose="020B0502040204020203" pitchFamily="34" charset="0"/>
              <a:ea typeface="Nirmala UI" panose="020B0502040204020203" pitchFamily="34" charset="0"/>
              <a:cs typeface="Nirmala UI" panose="020B0502040204020203" pitchFamily="34" charset="0"/>
            </a:endParaRPr>
          </a:p>
          <a:p>
            <a:r>
              <a:rPr lang="en-US" sz="1200" dirty="0">
                <a:solidFill>
                  <a:schemeClr val="accent2"/>
                </a:solidFill>
                <a:latin typeface="Nirmala UI" panose="020B0502040204020203" pitchFamily="34" charset="0"/>
                <a:ea typeface="Nirmala UI" panose="020B0502040204020203" pitchFamily="34" charset="0"/>
                <a:cs typeface="Nirmala UI" panose="020B0502040204020203" pitchFamily="34" charset="0"/>
              </a:rPr>
              <a:t>Typically, we want this p value to be less than a threshold alpha, often 0.05.</a:t>
            </a:r>
          </a:p>
          <a:p>
            <a:endParaRPr lang="en-US" sz="1200" dirty="0">
              <a:solidFill>
                <a:schemeClr val="accent2"/>
              </a:solidFill>
              <a:latin typeface="Nirmala UI" panose="020B0502040204020203" pitchFamily="34" charset="0"/>
              <a:ea typeface="Nirmala UI" panose="020B0502040204020203" pitchFamily="34" charset="0"/>
              <a:cs typeface="Nirmala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41D23D9-D611-A546-BE76-CCE49C7EB823}" type="slidenum">
              <a:rPr lang="en-US" smtClean="0"/>
              <a:t>7</a:t>
            </a:fld>
            <a:endParaRPr lang="en-US"/>
          </a:p>
        </p:txBody>
      </p:sp>
    </p:spTree>
    <p:extLst>
      <p:ext uri="{BB962C8B-B14F-4D97-AF65-F5344CB8AC3E}">
        <p14:creationId xmlns:p14="http://schemas.microsoft.com/office/powerpoint/2010/main" val="228996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this information together, we can get a results table like this one.</a:t>
            </a:r>
          </a:p>
          <a:p>
            <a:endParaRPr lang="en-US" dirty="0"/>
          </a:p>
          <a:p>
            <a:r>
              <a:rPr lang="en-US" dirty="0"/>
              <a:t>Note that, even though our p value is reported here to three significant digits, p is never exactly zero, even if it is very small.</a:t>
            </a:r>
          </a:p>
          <a:p>
            <a:endParaRPr lang="en-US" dirty="0"/>
          </a:p>
          <a:p>
            <a:r>
              <a:rPr lang="en-US" dirty="0"/>
              <a:t>If our p value is less than our threshold, such as 0.05, then we can reject the null hypothesis and conclude that our model, of a linear relationship between depression, smoking, and resting heart rate, is highly likely to </a:t>
            </a:r>
            <a:r>
              <a:rPr lang="en-US" dirty="0" err="1"/>
              <a:t>generalise</a:t>
            </a:r>
            <a:r>
              <a:rPr lang="en-US" dirty="0"/>
              <a:t> to the population.</a:t>
            </a:r>
          </a:p>
        </p:txBody>
      </p:sp>
      <p:sp>
        <p:nvSpPr>
          <p:cNvPr id="4" name="Slide Number Placeholder 3"/>
          <p:cNvSpPr>
            <a:spLocks noGrp="1"/>
          </p:cNvSpPr>
          <p:nvPr>
            <p:ph type="sldNum" sz="quarter" idx="5"/>
          </p:nvPr>
        </p:nvSpPr>
        <p:spPr/>
        <p:txBody>
          <a:bodyPr/>
          <a:lstStyle/>
          <a:p>
            <a:fld id="{F41D23D9-D611-A546-BE76-CCE49C7EB823}" type="slidenum">
              <a:rPr lang="en-US" smtClean="0"/>
              <a:t>8</a:t>
            </a:fld>
            <a:endParaRPr lang="en-US"/>
          </a:p>
        </p:txBody>
      </p:sp>
    </p:spTree>
    <p:extLst>
      <p:ext uri="{BB962C8B-B14F-4D97-AF65-F5344CB8AC3E}">
        <p14:creationId xmlns:p14="http://schemas.microsoft.com/office/powerpoint/2010/main" val="252765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Okay great, but our original question was: is the observed association between heart rate and depression completely explained by smoking?</a:t>
            </a:r>
          </a:p>
          <a:p>
            <a:endParaRPr lang="en-GB" dirty="0"/>
          </a:p>
          <a:p>
            <a:r>
              <a:rPr lang="en-GB" dirty="0"/>
              <a:t>We haven’t answered that yet.</a:t>
            </a:r>
          </a:p>
        </p:txBody>
      </p:sp>
      <p:sp>
        <p:nvSpPr>
          <p:cNvPr id="4" name="Slide Number Placeholder 3"/>
          <p:cNvSpPr>
            <a:spLocks noGrp="1"/>
          </p:cNvSpPr>
          <p:nvPr>
            <p:ph type="sldNum" sz="quarter" idx="5"/>
          </p:nvPr>
        </p:nvSpPr>
        <p:spPr/>
        <p:txBody>
          <a:bodyPr/>
          <a:lstStyle/>
          <a:p>
            <a:fld id="{F41D23D9-D611-A546-BE76-CCE49C7EB823}" type="slidenum">
              <a:rPr lang="en-US" smtClean="0"/>
              <a:t>9</a:t>
            </a:fld>
            <a:endParaRPr lang="en-US"/>
          </a:p>
        </p:txBody>
      </p:sp>
    </p:spTree>
    <p:extLst>
      <p:ext uri="{BB962C8B-B14F-4D97-AF65-F5344CB8AC3E}">
        <p14:creationId xmlns:p14="http://schemas.microsoft.com/office/powerpoint/2010/main" val="2283307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4176"/>
            <a:ext cx="7772400" cy="2387600"/>
          </a:xfrm>
        </p:spPr>
        <p:txBody>
          <a:bodyPr anchor="b"/>
          <a:lstStyle>
            <a:lvl1pPr algn="ctr">
              <a:defRPr sz="6000">
                <a:solidFill>
                  <a:srgbClr val="002060"/>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43000" y="4457699"/>
            <a:ext cx="6858000" cy="1277937"/>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pic>
        <p:nvPicPr>
          <p:cNvPr id="8" name="Picture 7">
            <a:extLst>
              <a:ext uri="{FF2B5EF4-FFF2-40B4-BE49-F238E27FC236}">
                <a16:creationId xmlns:a16="http://schemas.microsoft.com/office/drawing/2014/main" id="{AC1708D4-76FA-944D-9EF2-0020E865632E}"/>
              </a:ext>
            </a:extLst>
          </p:cNvPr>
          <p:cNvPicPr>
            <a:picLocks noChangeAspect="1"/>
          </p:cNvPicPr>
          <p:nvPr userDrawn="1"/>
        </p:nvPicPr>
        <p:blipFill>
          <a:blip r:embed="rId2"/>
          <a:stretch>
            <a:fillRect/>
          </a:stretch>
        </p:blipFill>
        <p:spPr>
          <a:xfrm>
            <a:off x="0" y="0"/>
            <a:ext cx="3732645" cy="1379456"/>
          </a:xfrm>
          <a:prstGeom prst="rect">
            <a:avLst/>
          </a:prstGeom>
        </p:spPr>
      </p:pic>
    </p:spTree>
    <p:extLst>
      <p:ext uri="{BB962C8B-B14F-4D97-AF65-F5344CB8AC3E}">
        <p14:creationId xmlns:p14="http://schemas.microsoft.com/office/powerpoint/2010/main" val="122042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283810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428433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277834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310701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189731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263543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405721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293977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118447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4EF5E-D409-3142-BD11-BCC605165FE3}" type="datetimeFigureOut">
              <a:rPr lang="en-US" smtClean="0"/>
              <a:t>2/8/22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F18372B-A85C-2341-B6E9-1AB3A52498B0}" type="slidenum">
              <a:rPr lang="en-US" smtClean="0"/>
              <a:t>‹#›</a:t>
            </a:fld>
            <a:endParaRPr lang="en-US"/>
          </a:p>
        </p:txBody>
      </p:sp>
    </p:spTree>
    <p:extLst>
      <p:ext uri="{BB962C8B-B14F-4D97-AF65-F5344CB8AC3E}">
        <p14:creationId xmlns:p14="http://schemas.microsoft.com/office/powerpoint/2010/main" val="290561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Nirmala UI" panose="020B0502040204020203" pitchFamily="34" charset="0"/>
                <a:ea typeface="Nirmala UI" panose="020B0502040204020203" pitchFamily="34" charset="0"/>
                <a:cs typeface="Nirmala UI" panose="020B0502040204020203" pitchFamily="34" charset="0"/>
              </a:defRPr>
            </a:lvl1pPr>
          </a:lstStyle>
          <a:p>
            <a:fld id="{C424EF5E-D409-3142-BD11-BCC605165FE3}" type="datetimeFigureOut">
              <a:rPr lang="en-US" smtClean="0"/>
              <a:pPr/>
              <a:t>2/8/22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Nirmala UI" panose="020B0502040204020203" pitchFamily="34" charset="0"/>
                <a:ea typeface="Nirmala UI" panose="020B0502040204020203" pitchFamily="34" charset="0"/>
                <a:cs typeface="Nirmala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Nirmala UI" panose="020B0502040204020203" pitchFamily="34" charset="0"/>
                <a:ea typeface="Nirmala UI" panose="020B0502040204020203" pitchFamily="34" charset="0"/>
                <a:cs typeface="Nirmala UI" panose="020B0502040204020203" pitchFamily="34" charset="0"/>
              </a:defRPr>
            </a:lvl1pPr>
          </a:lstStyle>
          <a:p>
            <a:fld id="{9F18372B-A85C-2341-B6E9-1AB3A52498B0}" type="slidenum">
              <a:rPr lang="en-US" smtClean="0"/>
              <a:pPr/>
              <a:t>‹#›</a:t>
            </a:fld>
            <a:endParaRPr lang="en-US"/>
          </a:p>
        </p:txBody>
      </p:sp>
    </p:spTree>
    <p:extLst>
      <p:ext uri="{BB962C8B-B14F-4D97-AF65-F5344CB8AC3E}">
        <p14:creationId xmlns:p14="http://schemas.microsoft.com/office/powerpoint/2010/main" val="3802854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rgbClr val="002060"/>
          </a:solidFill>
          <a:latin typeface="Nirmala UI" panose="020B0604020202020204" pitchFamily="34" charset="0"/>
          <a:ea typeface="+mj-ea"/>
          <a:cs typeface="Nirmala UI"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Nirmala UI" panose="020B0502040204020203" pitchFamily="34" charset="0"/>
          <a:ea typeface="Nirmala UI" panose="020B0502040204020203" pitchFamily="34" charset="0"/>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Nirmala UI" panose="020B0502040204020203" pitchFamily="34" charset="0"/>
          <a:ea typeface="Nirmala UI" panose="020B0502040204020203" pitchFamily="34" charset="0"/>
          <a:cs typeface="Nirmala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Nirmala UI" panose="020B0502040204020203" pitchFamily="34" charset="0"/>
          <a:ea typeface="Nirmala UI" panose="020B0502040204020203" pitchFamily="34" charset="0"/>
          <a:cs typeface="Nirmala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Nirmala UI" panose="020B0502040204020203" pitchFamily="34" charset="0"/>
          <a:ea typeface="Nirmala UI" panose="020B0502040204020203" pitchFamily="34" charset="0"/>
          <a:cs typeface="Nirmala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Nirmala UI" panose="020B0502040204020203" pitchFamily="34" charset="0"/>
          <a:ea typeface="Nirmala UI" panose="020B0502040204020203" pitchFamily="34" charset="0"/>
          <a:cs typeface="Nirmala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4.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A686-2BC6-9143-8D24-95FC1C199A23}"/>
              </a:ext>
            </a:extLst>
          </p:cNvPr>
          <p:cNvSpPr>
            <a:spLocks noGrp="1"/>
          </p:cNvSpPr>
          <p:nvPr>
            <p:ph type="ctrTitle"/>
          </p:nvPr>
        </p:nvSpPr>
        <p:spPr/>
        <p:txBody>
          <a:bodyPr/>
          <a:lstStyle/>
          <a:p>
            <a:r>
              <a:rPr lang="en-US" dirty="0">
                <a:solidFill>
                  <a:srgbClr val="002060"/>
                </a:solidFill>
              </a:rPr>
              <a:t>Multiple Linear Regression</a:t>
            </a:r>
          </a:p>
        </p:txBody>
      </p:sp>
      <p:sp>
        <p:nvSpPr>
          <p:cNvPr id="3" name="Subtitle 2">
            <a:extLst>
              <a:ext uri="{FF2B5EF4-FFF2-40B4-BE49-F238E27FC236}">
                <a16:creationId xmlns:a16="http://schemas.microsoft.com/office/drawing/2014/main" id="{341083C4-A954-374F-902F-120A27E08679}"/>
              </a:ext>
            </a:extLst>
          </p:cNvPr>
          <p:cNvSpPr>
            <a:spLocks noGrp="1"/>
          </p:cNvSpPr>
          <p:nvPr>
            <p:ph type="subTitle" idx="1"/>
          </p:nvPr>
        </p:nvSpPr>
        <p:spPr/>
        <p:txBody>
          <a:bodyPr/>
          <a:lstStyle/>
          <a:p>
            <a:r>
              <a:rPr lang="en-US" dirty="0"/>
              <a:t>Part 5: Statistical inference on linear models</a:t>
            </a:r>
          </a:p>
        </p:txBody>
      </p:sp>
    </p:spTree>
    <p:extLst>
      <p:ext uri="{BB962C8B-B14F-4D97-AF65-F5344CB8AC3E}">
        <p14:creationId xmlns:p14="http://schemas.microsoft.com/office/powerpoint/2010/main" val="252506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3374092-DD58-E041-884D-89A2C446A0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1749" y="1914900"/>
            <a:ext cx="5298572" cy="3973929"/>
          </a:xfrm>
          <a:prstGeom prst="rect">
            <a:avLst/>
          </a:prstGeom>
        </p:spPr>
      </p:pic>
      <p:sp>
        <p:nvSpPr>
          <p:cNvPr id="2" name="Title 1">
            <a:extLst>
              <a:ext uri="{FF2B5EF4-FFF2-40B4-BE49-F238E27FC236}">
                <a16:creationId xmlns:a16="http://schemas.microsoft.com/office/drawing/2014/main" id="{A71ED2AA-63E2-CF46-8575-059EC4B17130}"/>
              </a:ext>
            </a:extLst>
          </p:cNvPr>
          <p:cNvSpPr>
            <a:spLocks noGrp="1"/>
          </p:cNvSpPr>
          <p:nvPr>
            <p:ph type="title"/>
          </p:nvPr>
        </p:nvSpPr>
        <p:spPr>
          <a:xfrm>
            <a:off x="523169" y="336046"/>
            <a:ext cx="8097661" cy="894444"/>
          </a:xfrm>
        </p:spPr>
        <p:txBody>
          <a:bodyPr anchor="t"/>
          <a:lstStyle/>
          <a:p>
            <a:r>
              <a:rPr lang="en-US" dirty="0"/>
              <a:t>Inference on predictor variables</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4DADAC7-6544-F24A-8FE4-1491F4CE02AF}"/>
                  </a:ext>
                </a:extLst>
              </p:cNvPr>
              <p:cNvSpPr txBox="1"/>
              <p:nvPr/>
            </p:nvSpPr>
            <p:spPr>
              <a:xfrm>
                <a:off x="3130741" y="1297146"/>
                <a:ext cx="2620589"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1" i="1" smtClean="0">
                              <a:solidFill>
                                <a:srgbClr val="0070C0"/>
                              </a:solidFill>
                              <a:latin typeface="Cambria Math" panose="02040503050406030204" pitchFamily="18" charset="0"/>
                            </a:rPr>
                          </m:ctrlPr>
                        </m:sSubPr>
                        <m:e>
                          <m:r>
                            <a:rPr lang="en-GB" sz="4400" b="1" i="1" smtClean="0">
                              <a:solidFill>
                                <a:srgbClr val="0070C0"/>
                              </a:solidFill>
                              <a:latin typeface="Cambria Math" panose="02040503050406030204" pitchFamily="18" charset="0"/>
                            </a:rPr>
                            <m:t>𝑯</m:t>
                          </m:r>
                        </m:e>
                        <m:sub>
                          <m:r>
                            <a:rPr lang="en-GB" sz="4400" b="1" i="1" smtClean="0">
                              <a:solidFill>
                                <a:srgbClr val="0070C0"/>
                              </a:solidFill>
                              <a:latin typeface="Cambria Math" panose="02040503050406030204" pitchFamily="18" charset="0"/>
                            </a:rPr>
                            <m:t>𝟎</m:t>
                          </m:r>
                        </m:sub>
                      </m:sSub>
                      <m:r>
                        <a:rPr lang="en-GB" sz="4400" b="0" i="1" smtClean="0">
                          <a:latin typeface="Cambria Math" panose="02040503050406030204" pitchFamily="18" charset="0"/>
                        </a:rPr>
                        <m:t>:</m:t>
                      </m:r>
                      <m:sSub>
                        <m:sSubPr>
                          <m:ctrlPr>
                            <a:rPr lang="en-GB" sz="4400" b="0" i="1" smtClean="0">
                              <a:latin typeface="Cambria Math" panose="02040503050406030204" pitchFamily="18" charset="0"/>
                            </a:rPr>
                          </m:ctrlPr>
                        </m:sSubPr>
                        <m:e>
                          <m:r>
                            <a:rPr lang="en-GB" sz="4400" b="0" i="1" smtClean="0">
                              <a:latin typeface="Cambria Math" panose="02040503050406030204" pitchFamily="18" charset="0"/>
                              <a:ea typeface="Cambria Math" panose="02040503050406030204" pitchFamily="18" charset="0"/>
                            </a:rPr>
                            <m:t>𝛽</m:t>
                          </m:r>
                        </m:e>
                        <m:sub>
                          <m:r>
                            <a:rPr lang="en-GB" sz="4400" b="0" i="1" smtClean="0">
                              <a:latin typeface="Cambria Math" panose="02040503050406030204" pitchFamily="18" charset="0"/>
                            </a:rPr>
                            <m:t>𝑖</m:t>
                          </m:r>
                        </m:sub>
                      </m:sSub>
                      <m:r>
                        <a:rPr lang="en-GB" sz="4400" b="0" i="1" smtClean="0">
                          <a:latin typeface="Cambria Math" panose="02040503050406030204" pitchFamily="18" charset="0"/>
                        </a:rPr>
                        <m:t>=0</m:t>
                      </m:r>
                    </m:oMath>
                  </m:oMathPara>
                </a14:m>
                <a:endParaRPr lang="en-US" sz="4400" dirty="0"/>
              </a:p>
            </p:txBody>
          </p:sp>
        </mc:Choice>
        <mc:Fallback>
          <p:sp>
            <p:nvSpPr>
              <p:cNvPr id="3" name="TextBox 2">
                <a:extLst>
                  <a:ext uri="{FF2B5EF4-FFF2-40B4-BE49-F238E27FC236}">
                    <a16:creationId xmlns:a16="http://schemas.microsoft.com/office/drawing/2014/main" id="{E4DADAC7-6544-F24A-8FE4-1491F4CE02AF}"/>
                  </a:ext>
                </a:extLst>
              </p:cNvPr>
              <p:cNvSpPr txBox="1">
                <a:spLocks noRot="1" noChangeAspect="1" noMove="1" noResize="1" noEditPoints="1" noAdjustHandles="1" noChangeArrowheads="1" noChangeShapeType="1" noTextEdit="1"/>
              </p:cNvSpPr>
              <p:nvPr/>
            </p:nvSpPr>
            <p:spPr>
              <a:xfrm>
                <a:off x="3130741" y="1297146"/>
                <a:ext cx="2620589" cy="677108"/>
              </a:xfrm>
              <a:prstGeom prst="rect">
                <a:avLst/>
              </a:prstGeom>
              <a:blipFill>
                <a:blip r:embed="rId5"/>
                <a:stretch>
                  <a:fillRect l="-4348" t="-1852" r="-4831" b="-31481"/>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E732D6E0-2CD7-2C47-A1E7-2FDB14021A61}"/>
              </a:ext>
            </a:extLst>
          </p:cNvPr>
          <p:cNvGrpSpPr/>
          <p:nvPr/>
        </p:nvGrpSpPr>
        <p:grpSpPr>
          <a:xfrm>
            <a:off x="2663892" y="5371619"/>
            <a:ext cx="3719673" cy="1319264"/>
            <a:chOff x="2663892" y="5371619"/>
            <a:chExt cx="3719673" cy="1319264"/>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A99F7A8-02DD-8F40-AA18-ED61698FFA68}"/>
                    </a:ext>
                  </a:extLst>
                </p:cNvPr>
                <p:cNvSpPr txBox="1"/>
                <p:nvPr/>
              </p:nvSpPr>
              <p:spPr>
                <a:xfrm>
                  <a:off x="2663892" y="5899320"/>
                  <a:ext cx="3719673" cy="7915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i="1" smtClean="0">
                            <a:solidFill>
                              <a:srgbClr val="0070C0"/>
                            </a:solidFill>
                            <a:latin typeface="Cambria Math" panose="02040503050406030204" pitchFamily="18" charset="0"/>
                          </a:rPr>
                          <m:t>𝑝</m:t>
                        </m:r>
                        <m:d>
                          <m:dPr>
                            <m:ctrlPr>
                              <a:rPr lang="en-GB" sz="4400" b="0" i="1" smtClean="0">
                                <a:solidFill>
                                  <a:srgbClr val="0070C0"/>
                                </a:solidFill>
                                <a:latin typeface="Cambria Math" panose="02040503050406030204" pitchFamily="18" charset="0"/>
                              </a:rPr>
                            </m:ctrlPr>
                          </m:dPr>
                          <m:e>
                            <m:r>
                              <a:rPr lang="en-GB" sz="4400" b="0" i="1" smtClean="0">
                                <a:solidFill>
                                  <a:srgbClr val="0070C0"/>
                                </a:solidFill>
                                <a:latin typeface="Cambria Math" panose="02040503050406030204" pitchFamily="18" charset="0"/>
                              </a:rPr>
                              <m:t>|</m:t>
                            </m:r>
                            <m:r>
                              <a:rPr lang="en-GB" sz="4400" b="0" i="1" smtClean="0">
                                <a:solidFill>
                                  <a:srgbClr val="0070C0"/>
                                </a:solidFill>
                                <a:latin typeface="Cambria Math" panose="02040503050406030204" pitchFamily="18" charset="0"/>
                              </a:rPr>
                              <m:t>𝑡</m:t>
                            </m:r>
                            <m:r>
                              <a:rPr lang="en-GB" sz="4400" b="0" i="1" smtClean="0">
                                <a:solidFill>
                                  <a:srgbClr val="0070C0"/>
                                </a:solidFill>
                                <a:latin typeface="Cambria Math" panose="02040503050406030204" pitchFamily="18" charset="0"/>
                              </a:rPr>
                              <m:t>|&gt;</m:t>
                            </m:r>
                            <m:sSub>
                              <m:sSubPr>
                                <m:ctrlPr>
                                  <a:rPr lang="en-GB" sz="4400" b="0" i="1" smtClean="0">
                                    <a:solidFill>
                                      <a:srgbClr val="0070C0"/>
                                    </a:solidFill>
                                    <a:latin typeface="Cambria Math" panose="02040503050406030204" pitchFamily="18" charset="0"/>
                                  </a:rPr>
                                </m:ctrlPr>
                              </m:sSubPr>
                              <m:e>
                                <m:r>
                                  <a:rPr lang="en-GB" sz="4400" b="0" i="1" smtClean="0">
                                    <a:solidFill>
                                      <a:srgbClr val="0070C0"/>
                                    </a:solidFill>
                                    <a:latin typeface="Cambria Math" panose="02040503050406030204" pitchFamily="18" charset="0"/>
                                  </a:rPr>
                                  <m:t>𝑡</m:t>
                                </m:r>
                              </m:e>
                              <m:sub>
                                <m:sSub>
                                  <m:sSubPr>
                                    <m:ctrlPr>
                                      <a:rPr lang="en-GB" sz="4400" i="1">
                                        <a:solidFill>
                                          <a:srgbClr val="0070C0"/>
                                        </a:solidFill>
                                        <a:latin typeface="Cambria Math" panose="02040503050406030204" pitchFamily="18" charset="0"/>
                                      </a:rPr>
                                    </m:ctrlPr>
                                  </m:sSubPr>
                                  <m:e>
                                    <m:r>
                                      <a:rPr lang="en-GB" sz="4400" i="1">
                                        <a:solidFill>
                                          <a:srgbClr val="0070C0"/>
                                        </a:solidFill>
                                        <a:latin typeface="Cambria Math" panose="02040503050406030204" pitchFamily="18" charset="0"/>
                                        <a:ea typeface="Cambria Math" panose="02040503050406030204" pitchFamily="18" charset="0"/>
                                      </a:rPr>
                                      <m:t>𝛽</m:t>
                                    </m:r>
                                  </m:e>
                                  <m:sub>
                                    <m:r>
                                      <a:rPr lang="en-GB" sz="4400" i="1">
                                        <a:solidFill>
                                          <a:srgbClr val="0070C0"/>
                                        </a:solidFill>
                                        <a:latin typeface="Cambria Math" panose="02040503050406030204" pitchFamily="18" charset="0"/>
                                      </a:rPr>
                                      <m:t>𝑖</m:t>
                                    </m:r>
                                  </m:sub>
                                </m:sSub>
                              </m:sub>
                            </m:sSub>
                          </m:e>
                          <m:e>
                            <m:sSub>
                              <m:sSubPr>
                                <m:ctrlPr>
                                  <a:rPr lang="en-GB" sz="4400" b="0" i="1" smtClean="0">
                                    <a:solidFill>
                                      <a:srgbClr val="0070C0"/>
                                    </a:solidFill>
                                    <a:latin typeface="Cambria Math" panose="02040503050406030204" pitchFamily="18" charset="0"/>
                                  </a:rPr>
                                </m:ctrlPr>
                              </m:sSubPr>
                              <m:e>
                                <m:r>
                                  <a:rPr lang="en-GB" sz="4400" b="0" i="1" smtClean="0">
                                    <a:solidFill>
                                      <a:srgbClr val="0070C0"/>
                                    </a:solidFill>
                                    <a:latin typeface="Cambria Math" panose="02040503050406030204" pitchFamily="18" charset="0"/>
                                  </a:rPr>
                                  <m:t>𝐻</m:t>
                                </m:r>
                              </m:e>
                              <m:sub>
                                <m:r>
                                  <a:rPr lang="en-GB" sz="4400" b="0" i="1" smtClean="0">
                                    <a:solidFill>
                                      <a:srgbClr val="0070C0"/>
                                    </a:solidFill>
                                    <a:latin typeface="Cambria Math" panose="02040503050406030204" pitchFamily="18" charset="0"/>
                                  </a:rPr>
                                  <m:t>0</m:t>
                                </m:r>
                              </m:sub>
                            </m:sSub>
                          </m:e>
                        </m:d>
                      </m:oMath>
                    </m:oMathPara>
                  </a14:m>
                  <a:endParaRPr lang="en-US" sz="4400" dirty="0">
                    <a:solidFill>
                      <a:srgbClr val="0070C0"/>
                    </a:solidFill>
                  </a:endParaRPr>
                </a:p>
              </p:txBody>
            </p:sp>
          </mc:Choice>
          <mc:Fallback>
            <p:sp>
              <p:nvSpPr>
                <p:cNvPr id="4" name="TextBox 3">
                  <a:extLst>
                    <a:ext uri="{FF2B5EF4-FFF2-40B4-BE49-F238E27FC236}">
                      <a16:creationId xmlns:a16="http://schemas.microsoft.com/office/drawing/2014/main" id="{6A99F7A8-02DD-8F40-AA18-ED61698FFA68}"/>
                    </a:ext>
                  </a:extLst>
                </p:cNvPr>
                <p:cNvSpPr txBox="1">
                  <a:spLocks noRot="1" noChangeAspect="1" noMove="1" noResize="1" noEditPoints="1" noAdjustHandles="1" noChangeArrowheads="1" noChangeShapeType="1" noTextEdit="1"/>
                </p:cNvSpPr>
                <p:nvPr/>
              </p:nvSpPr>
              <p:spPr>
                <a:xfrm>
                  <a:off x="2663892" y="5899320"/>
                  <a:ext cx="3719673" cy="791563"/>
                </a:xfrm>
                <a:prstGeom prst="rect">
                  <a:avLst/>
                </a:prstGeom>
                <a:blipFill>
                  <a:blip r:embed="rId6"/>
                  <a:stretch>
                    <a:fillRect l="-2721" b="-21875"/>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F01E81EB-BA61-9C44-98D7-511691893DB8}"/>
                </a:ext>
              </a:extLst>
            </p:cNvPr>
            <p:cNvCxnSpPr>
              <a:cxnSpLocks/>
            </p:cNvCxnSpPr>
            <p:nvPr/>
          </p:nvCxnSpPr>
          <p:spPr>
            <a:xfrm flipH="1" flipV="1">
              <a:off x="3567290" y="5381253"/>
              <a:ext cx="956439" cy="507576"/>
            </a:xfrm>
            <a:prstGeom prst="straightConnector1">
              <a:avLst/>
            </a:prstGeom>
            <a:ln w="76200" cap="flat">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6CAC3A3-A29C-0049-A6B6-8D965BC9ACFA}"/>
                </a:ext>
              </a:extLst>
            </p:cNvPr>
            <p:cNvCxnSpPr>
              <a:cxnSpLocks/>
            </p:cNvCxnSpPr>
            <p:nvPr/>
          </p:nvCxnSpPr>
          <p:spPr>
            <a:xfrm flipV="1">
              <a:off x="4571999" y="5371619"/>
              <a:ext cx="925690" cy="50909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15312F5-3F59-6043-A231-558A246DF0F4}"/>
                  </a:ext>
                </a:extLst>
              </p:cNvPr>
              <p:cNvSpPr txBox="1"/>
              <p:nvPr/>
            </p:nvSpPr>
            <p:spPr>
              <a:xfrm>
                <a:off x="6341594" y="5910380"/>
                <a:ext cx="1089378"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00B050"/>
                          </a:solidFill>
                          <a:latin typeface="Cambria Math" panose="02040503050406030204" pitchFamily="18" charset="0"/>
                        </a:rPr>
                        <m:t>&lt;</m:t>
                      </m:r>
                      <m:r>
                        <a:rPr lang="en-GB" sz="4400" b="0" i="1" smtClean="0">
                          <a:solidFill>
                            <a:srgbClr val="00B050"/>
                          </a:solidFill>
                          <a:latin typeface="Cambria Math" panose="02040503050406030204" pitchFamily="18" charset="0"/>
                          <a:ea typeface="Cambria Math" panose="02040503050406030204" pitchFamily="18" charset="0"/>
                        </a:rPr>
                        <m:t>𝛼</m:t>
                      </m:r>
                    </m:oMath>
                  </m:oMathPara>
                </a14:m>
                <a:endParaRPr lang="en-US" sz="4400" dirty="0">
                  <a:solidFill>
                    <a:srgbClr val="00B050"/>
                  </a:solidFill>
                </a:endParaRPr>
              </a:p>
            </p:txBody>
          </p:sp>
        </mc:Choice>
        <mc:Fallback>
          <p:sp>
            <p:nvSpPr>
              <p:cNvPr id="18" name="TextBox 17">
                <a:extLst>
                  <a:ext uri="{FF2B5EF4-FFF2-40B4-BE49-F238E27FC236}">
                    <a16:creationId xmlns:a16="http://schemas.microsoft.com/office/drawing/2014/main" id="{515312F5-3F59-6043-A231-558A246DF0F4}"/>
                  </a:ext>
                </a:extLst>
              </p:cNvPr>
              <p:cNvSpPr txBox="1">
                <a:spLocks noRot="1" noChangeAspect="1" noMove="1" noResize="1" noEditPoints="1" noAdjustHandles="1" noChangeArrowheads="1" noChangeShapeType="1" noTextEdit="1"/>
              </p:cNvSpPr>
              <p:nvPr/>
            </p:nvSpPr>
            <p:spPr>
              <a:xfrm>
                <a:off x="6341594" y="5910380"/>
                <a:ext cx="1089378" cy="769441"/>
              </a:xfrm>
              <a:prstGeom prst="rect">
                <a:avLst/>
              </a:prstGeom>
              <a:blipFill>
                <a:blip r:embed="rId7"/>
                <a:stretch>
                  <a:fillRect l="-8046" r="-3448"/>
                </a:stretch>
              </a:blipFill>
            </p:spPr>
            <p:txBody>
              <a:bodyPr/>
              <a:lstStyle/>
              <a:p>
                <a:r>
                  <a:rPr lang="en-US">
                    <a:noFill/>
                  </a:rPr>
                  <a:t> </a:t>
                </a:r>
              </a:p>
            </p:txBody>
          </p:sp>
        </mc:Fallback>
      </mc:AlternateContent>
    </p:spTree>
    <p:extLst>
      <p:ext uri="{BB962C8B-B14F-4D97-AF65-F5344CB8AC3E}">
        <p14:creationId xmlns:p14="http://schemas.microsoft.com/office/powerpoint/2010/main" val="2363959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14:presetBounceEnd="50000">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14:bounceEnd="50000">
                                          <p:cBhvr additive="base">
                                            <p:cTn id="22"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7BAD-14D9-664F-8469-8EA9C6C965D8}"/>
              </a:ext>
            </a:extLst>
          </p:cNvPr>
          <p:cNvSpPr>
            <a:spLocks noGrp="1"/>
          </p:cNvSpPr>
          <p:nvPr>
            <p:ph type="title"/>
          </p:nvPr>
        </p:nvSpPr>
        <p:spPr/>
        <p:txBody>
          <a:bodyPr anchor="t"/>
          <a:lstStyle/>
          <a:p>
            <a:r>
              <a:rPr lang="en-US" dirty="0"/>
              <a:t>More results!</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E0236588-1427-2344-91C0-410A9C2614E1}"/>
                  </a:ext>
                </a:extLst>
              </p:cNvPr>
              <p:cNvGraphicFramePr>
                <a:graphicFrameLocks noGrp="1"/>
              </p:cNvGraphicFramePr>
              <p:nvPr>
                <p:extLst>
                  <p:ext uri="{D42A27DB-BD31-4B8C-83A1-F6EECF244321}">
                    <p14:modId xmlns:p14="http://schemas.microsoft.com/office/powerpoint/2010/main" val="372488233"/>
                  </p:ext>
                </p:extLst>
              </p:nvPr>
            </p:nvGraphicFramePr>
            <p:xfrm>
              <a:off x="628650" y="1571834"/>
              <a:ext cx="7886700" cy="3714332"/>
            </p:xfrm>
            <a:graphic>
              <a:graphicData uri="http://schemas.openxmlformats.org/drawingml/2006/table">
                <a:tbl>
                  <a:tblPr firstRow="1" bandRow="1">
                    <a:tableStyleId>{91EBBBCC-DAD2-459C-BE2E-F6DE35CF9A28}</a:tableStyleId>
                  </a:tblPr>
                  <a:tblGrid>
                    <a:gridCol w="1889264">
                      <a:extLst>
                        <a:ext uri="{9D8B030D-6E8A-4147-A177-3AD203B41FA5}">
                          <a16:colId xmlns:a16="http://schemas.microsoft.com/office/drawing/2014/main" val="3672569177"/>
                        </a:ext>
                      </a:extLst>
                    </a:gridCol>
                    <a:gridCol w="1563757">
                      <a:extLst>
                        <a:ext uri="{9D8B030D-6E8A-4147-A177-3AD203B41FA5}">
                          <a16:colId xmlns:a16="http://schemas.microsoft.com/office/drawing/2014/main" val="2478983138"/>
                        </a:ext>
                      </a:extLst>
                    </a:gridCol>
                    <a:gridCol w="1563756">
                      <a:extLst>
                        <a:ext uri="{9D8B030D-6E8A-4147-A177-3AD203B41FA5}">
                          <a16:colId xmlns:a16="http://schemas.microsoft.com/office/drawing/2014/main" val="1834879659"/>
                        </a:ext>
                      </a:extLst>
                    </a:gridCol>
                    <a:gridCol w="1470991">
                      <a:extLst>
                        <a:ext uri="{9D8B030D-6E8A-4147-A177-3AD203B41FA5}">
                          <a16:colId xmlns:a16="http://schemas.microsoft.com/office/drawing/2014/main" val="2380876845"/>
                        </a:ext>
                      </a:extLst>
                    </a:gridCol>
                    <a:gridCol w="1398932">
                      <a:extLst>
                        <a:ext uri="{9D8B030D-6E8A-4147-A177-3AD203B41FA5}">
                          <a16:colId xmlns:a16="http://schemas.microsoft.com/office/drawing/2014/main" val="724883817"/>
                        </a:ext>
                      </a:extLst>
                    </a:gridCol>
                  </a:tblGrid>
                  <a:tr h="1131614">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Variable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800" b="1" i="1" baseline="0" smtClean="0">
                                    <a:solidFill>
                                      <a:sysClr val="windowText" lastClr="000000"/>
                                    </a:solidFill>
                                    <a:latin typeface="Cambria Math" panose="02040503050406030204" pitchFamily="18" charset="0"/>
                                    <a:ea typeface="Cambria Math" panose="02040503050406030204" pitchFamily="18" charset="0"/>
                                    <a:cs typeface="Nirmala UI" panose="020B0502040204020203" pitchFamily="34" charset="0"/>
                                  </a:rPr>
                                  <m:t>𝜷</m:t>
                                </m:r>
                              </m:oMath>
                            </m:oMathPara>
                          </a14:m>
                          <a:endParaRPr lang="en-US" sz="2800" b="1" baseline="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800" b="1" i="1" dirty="0" smtClean="0">
                                    <a:solidFill>
                                      <a:sysClr val="windowText" lastClr="000000"/>
                                    </a:solidFill>
                                    <a:latin typeface="Cambria Math" panose="02040503050406030204" pitchFamily="18" charset="0"/>
                                    <a:ea typeface="Nirmala UI" panose="020B0502040204020203" pitchFamily="34" charset="0"/>
                                    <a:cs typeface="Nirmala UI" panose="020B0502040204020203" pitchFamily="34" charset="0"/>
                                  </a:rPr>
                                  <m:t>𝒕</m:t>
                                </m:r>
                              </m:oMath>
                            </m:oMathPara>
                          </a14:m>
                          <a:endParaRPr lang="en-US" sz="2800" b="1"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800" b="1" i="1" dirty="0" smtClean="0">
                                    <a:solidFill>
                                      <a:sysClr val="windowText" lastClr="000000"/>
                                    </a:solidFill>
                                    <a:latin typeface="Cambria Math" panose="02040503050406030204" pitchFamily="18" charset="0"/>
                                    <a:ea typeface="Nirmala UI" panose="020B0502040204020203" pitchFamily="34" charset="0"/>
                                    <a:cs typeface="Nirmala UI" panose="020B0502040204020203" pitchFamily="34" charset="0"/>
                                  </a:rPr>
                                  <m:t>𝒑</m:t>
                                </m:r>
                              </m:oMath>
                            </m:oMathPara>
                          </a14:m>
                          <a:endParaRPr lang="en-US" sz="2800" b="1"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&lt;.05?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35585835"/>
                      </a:ext>
                    </a:extLst>
                  </a:tr>
                  <a:tr h="1291359">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Resting Heart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2675918"/>
                      </a:ext>
                    </a:extLst>
                  </a:tr>
                  <a:tr h="1291359">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Smoking</a:t>
                          </a:r>
                        </a:p>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0.55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6.78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449939"/>
                      </a:ext>
                    </a:extLst>
                  </a:tr>
                </a:tbl>
              </a:graphicData>
            </a:graphic>
          </p:graphicFrame>
        </mc:Choice>
        <mc:Fallback>
          <p:graphicFrame>
            <p:nvGraphicFramePr>
              <p:cNvPr id="4" name="Table 4">
                <a:extLst>
                  <a:ext uri="{FF2B5EF4-FFF2-40B4-BE49-F238E27FC236}">
                    <a16:creationId xmlns:a16="http://schemas.microsoft.com/office/drawing/2014/main" id="{E0236588-1427-2344-91C0-410A9C2614E1}"/>
                  </a:ext>
                </a:extLst>
              </p:cNvPr>
              <p:cNvGraphicFramePr>
                <a:graphicFrameLocks noGrp="1"/>
              </p:cNvGraphicFramePr>
              <p:nvPr>
                <p:extLst>
                  <p:ext uri="{D42A27DB-BD31-4B8C-83A1-F6EECF244321}">
                    <p14:modId xmlns:p14="http://schemas.microsoft.com/office/powerpoint/2010/main" val="372488233"/>
                  </p:ext>
                </p:extLst>
              </p:nvPr>
            </p:nvGraphicFramePr>
            <p:xfrm>
              <a:off x="628650" y="1571834"/>
              <a:ext cx="7886700" cy="3714332"/>
            </p:xfrm>
            <a:graphic>
              <a:graphicData uri="http://schemas.openxmlformats.org/drawingml/2006/table">
                <a:tbl>
                  <a:tblPr firstRow="1" bandRow="1">
                    <a:tableStyleId>{91EBBBCC-DAD2-459C-BE2E-F6DE35CF9A28}</a:tableStyleId>
                  </a:tblPr>
                  <a:tblGrid>
                    <a:gridCol w="1889264">
                      <a:extLst>
                        <a:ext uri="{9D8B030D-6E8A-4147-A177-3AD203B41FA5}">
                          <a16:colId xmlns:a16="http://schemas.microsoft.com/office/drawing/2014/main" val="3672569177"/>
                        </a:ext>
                      </a:extLst>
                    </a:gridCol>
                    <a:gridCol w="1563757">
                      <a:extLst>
                        <a:ext uri="{9D8B030D-6E8A-4147-A177-3AD203B41FA5}">
                          <a16:colId xmlns:a16="http://schemas.microsoft.com/office/drawing/2014/main" val="2478983138"/>
                        </a:ext>
                      </a:extLst>
                    </a:gridCol>
                    <a:gridCol w="1563756">
                      <a:extLst>
                        <a:ext uri="{9D8B030D-6E8A-4147-A177-3AD203B41FA5}">
                          <a16:colId xmlns:a16="http://schemas.microsoft.com/office/drawing/2014/main" val="1834879659"/>
                        </a:ext>
                      </a:extLst>
                    </a:gridCol>
                    <a:gridCol w="1470991">
                      <a:extLst>
                        <a:ext uri="{9D8B030D-6E8A-4147-A177-3AD203B41FA5}">
                          <a16:colId xmlns:a16="http://schemas.microsoft.com/office/drawing/2014/main" val="2380876845"/>
                        </a:ext>
                      </a:extLst>
                    </a:gridCol>
                    <a:gridCol w="1398932">
                      <a:extLst>
                        <a:ext uri="{9D8B030D-6E8A-4147-A177-3AD203B41FA5}">
                          <a16:colId xmlns:a16="http://schemas.microsoft.com/office/drawing/2014/main" val="724883817"/>
                        </a:ext>
                      </a:extLst>
                    </a:gridCol>
                  </a:tblGrid>
                  <a:tr h="1131614">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Variable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21951" t="-1111" r="-285366" b="-22777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20161" t="-1111" r="-183065" b="-22777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42241" t="-1111" r="-95690" b="-227778"/>
                          </a:stretch>
                        </a:blip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&lt;.05?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35585835"/>
                      </a:ext>
                    </a:extLst>
                  </a:tr>
                  <a:tr h="1291359">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Resting Heart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2675918"/>
                      </a:ext>
                    </a:extLst>
                  </a:tr>
                  <a:tr h="1291359">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Smoking</a:t>
                          </a:r>
                        </a:p>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0.55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6.78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5449939"/>
                      </a:ext>
                    </a:extLst>
                  </a:tr>
                </a:tbl>
              </a:graphicData>
            </a:graphic>
          </p:graphicFrame>
        </mc:Fallback>
      </mc:AlternateContent>
      <p:pic>
        <p:nvPicPr>
          <p:cNvPr id="6" name="Graphic 5" descr="Tick with solid fill">
            <a:extLst>
              <a:ext uri="{FF2B5EF4-FFF2-40B4-BE49-F238E27FC236}">
                <a16:creationId xmlns:a16="http://schemas.microsoft.com/office/drawing/2014/main" id="{FCFA56FD-E7D4-F04C-BD55-E3CF39DDAE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9564" y="3087756"/>
            <a:ext cx="682487" cy="682487"/>
          </a:xfrm>
          <a:prstGeom prst="rect">
            <a:avLst/>
          </a:prstGeom>
        </p:spPr>
      </p:pic>
      <p:pic>
        <p:nvPicPr>
          <p:cNvPr id="5" name="Graphic 4" descr="Tick with solid fill">
            <a:extLst>
              <a:ext uri="{FF2B5EF4-FFF2-40B4-BE49-F238E27FC236}">
                <a16:creationId xmlns:a16="http://schemas.microsoft.com/office/drawing/2014/main" id="{CBF71925-CC38-C548-9E68-697A2F8F34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9563" y="4294464"/>
            <a:ext cx="682487" cy="682487"/>
          </a:xfrm>
          <a:prstGeom prst="rect">
            <a:avLst/>
          </a:prstGeom>
        </p:spPr>
      </p:pic>
    </p:spTree>
    <p:extLst>
      <p:ext uri="{BB962C8B-B14F-4D97-AF65-F5344CB8AC3E}">
        <p14:creationId xmlns:p14="http://schemas.microsoft.com/office/powerpoint/2010/main" val="340211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1E6433-F261-AB45-8AB0-397878D0B57F}"/>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9C17C43B-582D-5849-BD4D-BCF372311091}"/>
              </a:ext>
            </a:extLst>
          </p:cNvPr>
          <p:cNvSpPr>
            <a:spLocks noGrp="1"/>
          </p:cNvSpPr>
          <p:nvPr>
            <p:ph idx="1"/>
          </p:nvPr>
        </p:nvSpPr>
        <p:spPr/>
        <p:txBody>
          <a:bodyPr/>
          <a:lstStyle/>
          <a:p>
            <a:r>
              <a:rPr lang="en-US" dirty="0"/>
              <a:t>Different approaches to multiple linear regression</a:t>
            </a:r>
          </a:p>
        </p:txBody>
      </p:sp>
    </p:spTree>
    <p:extLst>
      <p:ext uri="{BB962C8B-B14F-4D97-AF65-F5344CB8AC3E}">
        <p14:creationId xmlns:p14="http://schemas.microsoft.com/office/powerpoint/2010/main" val="195568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4472BA2A-7C1A-1044-B155-68987347B6EA}"/>
              </a:ext>
            </a:extLst>
          </p:cNvPr>
          <p:cNvPicPr>
            <a:picLocks noChangeAspect="1"/>
          </p:cNvPicPr>
          <p:nvPr/>
        </p:nvPicPr>
        <p:blipFill>
          <a:blip r:embed="rId3"/>
          <a:stretch>
            <a:fillRect/>
          </a:stretch>
        </p:blipFill>
        <p:spPr>
          <a:xfrm>
            <a:off x="0" y="360747"/>
            <a:ext cx="9144000" cy="6136505"/>
          </a:xfrm>
          <a:prstGeom prst="rect">
            <a:avLst/>
          </a:prstGeom>
        </p:spPr>
      </p:pic>
      <p:pic>
        <p:nvPicPr>
          <p:cNvPr id="9" name="Picture 8" descr="Chart&#10;&#10;Description automatically generated">
            <a:extLst>
              <a:ext uri="{FF2B5EF4-FFF2-40B4-BE49-F238E27FC236}">
                <a16:creationId xmlns:a16="http://schemas.microsoft.com/office/drawing/2014/main" id="{F4EE73D8-9F0E-1148-87B5-965C39A5766A}"/>
              </a:ext>
            </a:extLst>
          </p:cNvPr>
          <p:cNvPicPr>
            <a:picLocks noChangeAspect="1"/>
          </p:cNvPicPr>
          <p:nvPr/>
        </p:nvPicPr>
        <p:blipFill>
          <a:blip r:embed="rId3"/>
          <a:stretch>
            <a:fillRect/>
          </a:stretch>
        </p:blipFill>
        <p:spPr>
          <a:xfrm>
            <a:off x="0" y="360747"/>
            <a:ext cx="9144000" cy="6136505"/>
          </a:xfrm>
          <a:prstGeom prst="rect">
            <a:avLst/>
          </a:prstGeom>
        </p:spPr>
      </p:pic>
      <p:pic>
        <p:nvPicPr>
          <p:cNvPr id="7" name="Picture 6" descr="Chart&#10;&#10;Description automatically generated">
            <a:extLst>
              <a:ext uri="{FF2B5EF4-FFF2-40B4-BE49-F238E27FC236}">
                <a16:creationId xmlns:a16="http://schemas.microsoft.com/office/drawing/2014/main" id="{F79525EE-D59E-D04F-9973-741187C51F7C}"/>
              </a:ext>
            </a:extLst>
          </p:cNvPr>
          <p:cNvPicPr>
            <a:picLocks noChangeAspect="1"/>
          </p:cNvPicPr>
          <p:nvPr/>
        </p:nvPicPr>
        <p:blipFill rotWithShape="1">
          <a:blip r:embed="rId3"/>
          <a:srcRect l="25875" r="5000" b="94144"/>
          <a:stretch/>
        </p:blipFill>
        <p:spPr>
          <a:xfrm>
            <a:off x="2366010" y="360747"/>
            <a:ext cx="6320790" cy="359343"/>
          </a:xfrm>
          <a:prstGeom prst="rect">
            <a:avLst/>
          </a:prstGeom>
        </p:spPr>
      </p:pic>
      <p:grpSp>
        <p:nvGrpSpPr>
          <p:cNvPr id="19" name="Group 18">
            <a:extLst>
              <a:ext uri="{FF2B5EF4-FFF2-40B4-BE49-F238E27FC236}">
                <a16:creationId xmlns:a16="http://schemas.microsoft.com/office/drawing/2014/main" id="{F8186D05-F992-0842-9050-92EE615D00E3}"/>
              </a:ext>
            </a:extLst>
          </p:cNvPr>
          <p:cNvGrpSpPr/>
          <p:nvPr/>
        </p:nvGrpSpPr>
        <p:grpSpPr>
          <a:xfrm>
            <a:off x="2491740" y="720090"/>
            <a:ext cx="6137911" cy="1361306"/>
            <a:chOff x="2491740" y="720090"/>
            <a:chExt cx="6137911" cy="1361306"/>
          </a:xfrm>
        </p:grpSpPr>
        <p:grpSp>
          <p:nvGrpSpPr>
            <p:cNvPr id="12" name="Group 11">
              <a:extLst>
                <a:ext uri="{FF2B5EF4-FFF2-40B4-BE49-F238E27FC236}">
                  <a16:creationId xmlns:a16="http://schemas.microsoft.com/office/drawing/2014/main" id="{A0FF3A0D-A322-2B49-A439-00B25E2285A9}"/>
                </a:ext>
              </a:extLst>
            </p:cNvPr>
            <p:cNvGrpSpPr/>
            <p:nvPr/>
          </p:nvGrpSpPr>
          <p:grpSpPr>
            <a:xfrm>
              <a:off x="2491740" y="720090"/>
              <a:ext cx="1165860" cy="1320701"/>
              <a:chOff x="2491740" y="720090"/>
              <a:chExt cx="1165860" cy="1320701"/>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AAAB88-3FAB-D84B-A092-22580D443780}"/>
                      </a:ext>
                    </a:extLst>
                  </p:cNvPr>
                  <p:cNvSpPr txBox="1"/>
                  <p:nvPr/>
                </p:nvSpPr>
                <p:spPr>
                  <a:xfrm>
                    <a:off x="2491740" y="1394460"/>
                    <a:ext cx="11658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1" i="1" smtClean="0">
                                  <a:solidFill>
                                    <a:srgbClr val="C00000"/>
                                  </a:solidFill>
                                  <a:latin typeface="Cambria Math" panose="02040503050406030204" pitchFamily="18" charset="0"/>
                                </a:rPr>
                              </m:ctrlPr>
                            </m:sSubPr>
                            <m:e>
                              <m:r>
                                <a:rPr lang="en-US" sz="3600" b="1" i="1" smtClean="0">
                                  <a:solidFill>
                                    <a:srgbClr val="C00000"/>
                                  </a:solidFill>
                                  <a:latin typeface="Cambria Math" panose="02040503050406030204" pitchFamily="18" charset="0"/>
                                  <a:ea typeface="Cambria Math" panose="02040503050406030204" pitchFamily="18" charset="0"/>
                                </a:rPr>
                                <m:t>𝜷</m:t>
                              </m:r>
                            </m:e>
                            <m:sub>
                              <m:r>
                                <a:rPr lang="en-GB" sz="3600" b="1" i="1" smtClean="0">
                                  <a:solidFill>
                                    <a:srgbClr val="C00000"/>
                                  </a:solidFill>
                                  <a:latin typeface="Cambria Math" panose="02040503050406030204" pitchFamily="18" charset="0"/>
                                </a:rPr>
                                <m:t>𝟏</m:t>
                              </m:r>
                            </m:sub>
                          </m:sSub>
                        </m:oMath>
                      </m:oMathPara>
                    </a14:m>
                    <a:endParaRPr lang="en-US" sz="3600" b="1" dirty="0">
                      <a:solidFill>
                        <a:srgbClr val="C00000"/>
                      </a:solidFill>
                    </a:endParaRPr>
                  </a:p>
                </p:txBody>
              </p:sp>
            </mc:Choice>
            <mc:Fallback xmlns="">
              <p:sp>
                <p:nvSpPr>
                  <p:cNvPr id="6" name="TextBox 5">
                    <a:extLst>
                      <a:ext uri="{FF2B5EF4-FFF2-40B4-BE49-F238E27FC236}">
                        <a16:creationId xmlns:a16="http://schemas.microsoft.com/office/drawing/2014/main" id="{A6AAAB88-3FAB-D84B-A092-22580D443780}"/>
                      </a:ext>
                    </a:extLst>
                  </p:cNvPr>
                  <p:cNvSpPr txBox="1">
                    <a:spLocks noRot="1" noChangeAspect="1" noMove="1" noResize="1" noEditPoints="1" noAdjustHandles="1" noChangeArrowheads="1" noChangeShapeType="1" noTextEdit="1"/>
                  </p:cNvSpPr>
                  <p:nvPr/>
                </p:nvSpPr>
                <p:spPr>
                  <a:xfrm>
                    <a:off x="2491740" y="1394460"/>
                    <a:ext cx="1165860" cy="646331"/>
                  </a:xfrm>
                  <a:prstGeom prst="rect">
                    <a:avLst/>
                  </a:prstGeom>
                  <a:blipFill>
                    <a:blip r:embed="rId4"/>
                    <a:stretch>
                      <a:fillRect b="-23077"/>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1ED9DDB0-8924-F64E-BAEC-C330F9EE2BC3}"/>
                  </a:ext>
                </a:extLst>
              </p:cNvPr>
              <p:cNvCxnSpPr/>
              <p:nvPr/>
            </p:nvCxnSpPr>
            <p:spPr>
              <a:xfrm flipV="1">
                <a:off x="3108960" y="720090"/>
                <a:ext cx="0" cy="6400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761EF72-28DF-FD45-8DD0-5EA44F0C571E}"/>
                </a:ext>
              </a:extLst>
            </p:cNvPr>
            <p:cNvGrpSpPr/>
            <p:nvPr/>
          </p:nvGrpSpPr>
          <p:grpSpPr>
            <a:xfrm>
              <a:off x="3268981" y="734109"/>
              <a:ext cx="1165860" cy="1320701"/>
              <a:chOff x="2491740" y="720090"/>
              <a:chExt cx="1165860" cy="1320701"/>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21CF88D-7938-AE48-9948-1593344E0617}"/>
                      </a:ext>
                    </a:extLst>
                  </p:cNvPr>
                  <p:cNvSpPr txBox="1"/>
                  <p:nvPr/>
                </p:nvSpPr>
                <p:spPr>
                  <a:xfrm>
                    <a:off x="2491740" y="1394460"/>
                    <a:ext cx="11658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b="1" i="1" smtClean="0">
                                  <a:solidFill>
                                    <a:srgbClr val="C00000"/>
                                  </a:solidFill>
                                  <a:latin typeface="Cambria Math" panose="02040503050406030204" pitchFamily="18" charset="0"/>
                                </a:rPr>
                              </m:ctrlPr>
                            </m:sSubPr>
                            <m:e>
                              <m:r>
                                <a:rPr lang="en-US" sz="3600" b="1" i="1" smtClean="0">
                                  <a:solidFill>
                                    <a:srgbClr val="C00000"/>
                                  </a:solidFill>
                                  <a:latin typeface="Cambria Math" panose="02040503050406030204" pitchFamily="18" charset="0"/>
                                  <a:ea typeface="Cambria Math" panose="02040503050406030204" pitchFamily="18" charset="0"/>
                                </a:rPr>
                                <m:t>𝜷</m:t>
                              </m:r>
                            </m:e>
                            <m:sub>
                              <m:r>
                                <a:rPr lang="en-GB" sz="3600" b="1" i="1" smtClean="0">
                                  <a:solidFill>
                                    <a:srgbClr val="C00000"/>
                                  </a:solidFill>
                                  <a:latin typeface="Cambria Math" panose="02040503050406030204" pitchFamily="18" charset="0"/>
                                </a:rPr>
                                <m:t>𝟐</m:t>
                              </m:r>
                            </m:sub>
                          </m:sSub>
                        </m:oMath>
                      </m:oMathPara>
                    </a14:m>
                    <a:endParaRPr lang="en-US" sz="3600" b="1" dirty="0">
                      <a:solidFill>
                        <a:srgbClr val="C00000"/>
                      </a:solidFill>
                    </a:endParaRPr>
                  </a:p>
                </p:txBody>
              </p:sp>
            </mc:Choice>
            <mc:Fallback xmlns="">
              <p:sp>
                <p:nvSpPr>
                  <p:cNvPr id="14" name="TextBox 13">
                    <a:extLst>
                      <a:ext uri="{FF2B5EF4-FFF2-40B4-BE49-F238E27FC236}">
                        <a16:creationId xmlns:a16="http://schemas.microsoft.com/office/drawing/2014/main" id="{D21CF88D-7938-AE48-9948-1593344E0617}"/>
                      </a:ext>
                    </a:extLst>
                  </p:cNvPr>
                  <p:cNvSpPr txBox="1">
                    <a:spLocks noRot="1" noChangeAspect="1" noMove="1" noResize="1" noEditPoints="1" noAdjustHandles="1" noChangeArrowheads="1" noChangeShapeType="1" noTextEdit="1"/>
                  </p:cNvSpPr>
                  <p:nvPr/>
                </p:nvSpPr>
                <p:spPr>
                  <a:xfrm>
                    <a:off x="2491740" y="1394460"/>
                    <a:ext cx="1165860" cy="646331"/>
                  </a:xfrm>
                  <a:prstGeom prst="rect">
                    <a:avLst/>
                  </a:prstGeom>
                  <a:blipFill>
                    <a:blip r:embed="rId5"/>
                    <a:stretch>
                      <a:fillRect b="-2307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8FA8A517-D616-4947-980A-262C1BDCF5E1}"/>
                  </a:ext>
                </a:extLst>
              </p:cNvPr>
              <p:cNvCxnSpPr/>
              <p:nvPr/>
            </p:nvCxnSpPr>
            <p:spPr>
              <a:xfrm flipV="1">
                <a:off x="3108960" y="720090"/>
                <a:ext cx="0" cy="6400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32DD763-4DDB-BD47-89FC-DD1FEC7D38D8}"/>
                </a:ext>
              </a:extLst>
            </p:cNvPr>
            <p:cNvGrpSpPr/>
            <p:nvPr/>
          </p:nvGrpSpPr>
          <p:grpSpPr>
            <a:xfrm>
              <a:off x="7463791" y="748128"/>
              <a:ext cx="1165860" cy="1333268"/>
              <a:chOff x="2491740" y="720090"/>
              <a:chExt cx="1165860" cy="1333268"/>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F6DBC7A-624A-9B43-BCD0-150DF5069CFF}"/>
                      </a:ext>
                    </a:extLst>
                  </p:cNvPr>
                  <p:cNvSpPr txBox="1"/>
                  <p:nvPr/>
                </p:nvSpPr>
                <p:spPr>
                  <a:xfrm>
                    <a:off x="2491740" y="1394460"/>
                    <a:ext cx="1165860" cy="658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b="1" i="1" smtClean="0">
                                  <a:solidFill>
                                    <a:srgbClr val="C00000"/>
                                  </a:solidFill>
                                  <a:latin typeface="Cambria Math" panose="02040503050406030204" pitchFamily="18" charset="0"/>
                                </a:rPr>
                              </m:ctrlPr>
                            </m:sSupPr>
                            <m:e>
                              <m:r>
                                <a:rPr lang="en-GB" sz="3600" b="1" i="1" smtClean="0">
                                  <a:solidFill>
                                    <a:srgbClr val="C00000"/>
                                  </a:solidFill>
                                  <a:latin typeface="Cambria Math" panose="02040503050406030204" pitchFamily="18" charset="0"/>
                                </a:rPr>
                                <m:t>𝑹</m:t>
                              </m:r>
                            </m:e>
                            <m:sup>
                              <m:r>
                                <a:rPr lang="en-GB" sz="3600" b="1" i="1" smtClean="0">
                                  <a:solidFill>
                                    <a:srgbClr val="C00000"/>
                                  </a:solidFill>
                                  <a:latin typeface="Cambria Math" panose="02040503050406030204" pitchFamily="18" charset="0"/>
                                </a:rPr>
                                <m:t>𝟐</m:t>
                              </m:r>
                            </m:sup>
                          </m:sSup>
                        </m:oMath>
                      </m:oMathPara>
                    </a14:m>
                    <a:endParaRPr lang="en-US" sz="3600" b="1" dirty="0">
                      <a:solidFill>
                        <a:srgbClr val="C00000"/>
                      </a:solidFill>
                    </a:endParaRPr>
                  </a:p>
                </p:txBody>
              </p:sp>
            </mc:Choice>
            <mc:Fallback xmlns="">
              <p:sp>
                <p:nvSpPr>
                  <p:cNvPr id="17" name="TextBox 16">
                    <a:extLst>
                      <a:ext uri="{FF2B5EF4-FFF2-40B4-BE49-F238E27FC236}">
                        <a16:creationId xmlns:a16="http://schemas.microsoft.com/office/drawing/2014/main" id="{7F6DBC7A-624A-9B43-BCD0-150DF5069CFF}"/>
                      </a:ext>
                    </a:extLst>
                  </p:cNvPr>
                  <p:cNvSpPr txBox="1">
                    <a:spLocks noRot="1" noChangeAspect="1" noMove="1" noResize="1" noEditPoints="1" noAdjustHandles="1" noChangeArrowheads="1" noChangeShapeType="1" noTextEdit="1"/>
                  </p:cNvSpPr>
                  <p:nvPr/>
                </p:nvSpPr>
                <p:spPr>
                  <a:xfrm>
                    <a:off x="2491740" y="1394460"/>
                    <a:ext cx="1165860" cy="658898"/>
                  </a:xfrm>
                  <a:prstGeom prst="rect">
                    <a:avLst/>
                  </a:prstGeom>
                  <a:blipFill>
                    <a:blip r:embed="rId6"/>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AD2249E4-32BD-644F-88D8-D0816D478348}"/>
                  </a:ext>
                </a:extLst>
              </p:cNvPr>
              <p:cNvCxnSpPr/>
              <p:nvPr/>
            </p:nvCxnSpPr>
            <p:spPr>
              <a:xfrm flipV="1">
                <a:off x="3108960" y="720090"/>
                <a:ext cx="0" cy="6400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3205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AC23-0981-F644-9D0E-C503C05E63CE}"/>
              </a:ext>
            </a:extLst>
          </p:cNvPr>
          <p:cNvSpPr>
            <a:spLocks noGrp="1"/>
          </p:cNvSpPr>
          <p:nvPr>
            <p:ph type="title"/>
          </p:nvPr>
        </p:nvSpPr>
        <p:spPr/>
        <p:txBody>
          <a:bodyPr/>
          <a:lstStyle/>
          <a:p>
            <a:r>
              <a:rPr lang="en-US" dirty="0"/>
              <a:t>Does this result </a:t>
            </a:r>
            <a:r>
              <a:rPr lang="en-US" dirty="0" err="1"/>
              <a:t>generalise</a:t>
            </a:r>
            <a:r>
              <a:rPr lang="en-US" dirty="0"/>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81F389B-A944-1E46-BAD1-E5A8B689B190}"/>
                  </a:ext>
                </a:extLst>
              </p:cNvPr>
              <p:cNvSpPr txBox="1"/>
              <p:nvPr/>
            </p:nvSpPr>
            <p:spPr>
              <a:xfrm>
                <a:off x="2969821" y="3344417"/>
                <a:ext cx="2880019" cy="1045735"/>
              </a:xfrm>
              <a:prstGeom prst="rect">
                <a:avLst/>
              </a:prstGeom>
              <a:noFill/>
            </p:spPr>
            <p:txBody>
              <a:bodyPr wrap="none" lIns="0" tIns="0" rIns="0" bIns="0" rtlCol="0">
                <a:spAutoFit/>
              </a:bodyPr>
              <a:lstStyle/>
              <a:p>
                <a:r>
                  <a:rPr lang="en-GB" sz="4400" dirty="0"/>
                  <a:t> </a:t>
                </a:r>
                <a14:m>
                  <m:oMath xmlns:m="http://schemas.openxmlformats.org/officeDocument/2006/math">
                    <m:r>
                      <a:rPr lang="en-GB" sz="4400" i="1">
                        <a:latin typeface="Cambria Math" panose="02040503050406030204" pitchFamily="18" charset="0"/>
                      </a:rPr>
                      <m:t>1−</m:t>
                    </m:r>
                    <m:f>
                      <m:fPr>
                        <m:ctrlPr>
                          <a:rPr lang="en-GB" sz="4400" i="1">
                            <a:latin typeface="Cambria Math" panose="02040503050406030204" pitchFamily="18" charset="0"/>
                          </a:rPr>
                        </m:ctrlPr>
                      </m:fPr>
                      <m:num>
                        <m:sSub>
                          <m:sSubPr>
                            <m:ctrlPr>
                              <a:rPr lang="en-GB" sz="4400" i="1">
                                <a:latin typeface="Cambria Math" panose="02040503050406030204" pitchFamily="18" charset="0"/>
                              </a:rPr>
                            </m:ctrlPr>
                          </m:sSubPr>
                          <m:e>
                            <m:r>
                              <a:rPr lang="en-GB" sz="4400" i="1">
                                <a:latin typeface="Cambria Math" panose="02040503050406030204" pitchFamily="18" charset="0"/>
                              </a:rPr>
                              <m:t>𝑆𝑆</m:t>
                            </m:r>
                          </m:e>
                          <m:sub>
                            <m:r>
                              <a:rPr lang="en-GB" sz="4400" i="1">
                                <a:latin typeface="Cambria Math" panose="02040503050406030204" pitchFamily="18" charset="0"/>
                              </a:rPr>
                              <m:t>𝑅</m:t>
                            </m:r>
                          </m:sub>
                        </m:sSub>
                      </m:num>
                      <m:den>
                        <m:sSub>
                          <m:sSubPr>
                            <m:ctrlPr>
                              <a:rPr lang="en-GB" sz="4400" i="1">
                                <a:latin typeface="Cambria Math" panose="02040503050406030204" pitchFamily="18" charset="0"/>
                              </a:rPr>
                            </m:ctrlPr>
                          </m:sSubPr>
                          <m:e>
                            <m:r>
                              <a:rPr lang="en-GB" sz="4400" i="1">
                                <a:latin typeface="Cambria Math" panose="02040503050406030204" pitchFamily="18" charset="0"/>
                              </a:rPr>
                              <m:t>𝑆𝑆</m:t>
                            </m:r>
                          </m:e>
                          <m:sub>
                            <m:r>
                              <a:rPr lang="en-GB" sz="4400" i="1">
                                <a:latin typeface="Cambria Math" panose="02040503050406030204" pitchFamily="18" charset="0"/>
                              </a:rPr>
                              <m:t>𝑇</m:t>
                            </m:r>
                          </m:sub>
                        </m:sSub>
                      </m:den>
                    </m:f>
                    <m:r>
                      <a:rPr lang="en-GB" sz="4400" b="0" i="1" smtClean="0">
                        <a:latin typeface="Cambria Math" panose="02040503050406030204" pitchFamily="18" charset="0"/>
                      </a:rPr>
                      <m:t>=0</m:t>
                    </m:r>
                  </m:oMath>
                </a14:m>
                <a:endParaRPr lang="en-US" sz="4400" dirty="0"/>
              </a:p>
            </p:txBody>
          </p:sp>
        </mc:Choice>
        <mc:Fallback xmlns="">
          <p:sp>
            <p:nvSpPr>
              <p:cNvPr id="3" name="TextBox 2">
                <a:extLst>
                  <a:ext uri="{FF2B5EF4-FFF2-40B4-BE49-F238E27FC236}">
                    <a16:creationId xmlns:a16="http://schemas.microsoft.com/office/drawing/2014/main" id="{C81F389B-A944-1E46-BAD1-E5A8B689B190}"/>
                  </a:ext>
                </a:extLst>
              </p:cNvPr>
              <p:cNvSpPr txBox="1">
                <a:spLocks noRot="1" noChangeAspect="1" noMove="1" noResize="1" noEditPoints="1" noAdjustHandles="1" noChangeArrowheads="1" noChangeShapeType="1" noTextEdit="1"/>
              </p:cNvSpPr>
              <p:nvPr/>
            </p:nvSpPr>
            <p:spPr>
              <a:xfrm>
                <a:off x="2969821" y="3344417"/>
                <a:ext cx="2880019" cy="1045735"/>
              </a:xfrm>
              <a:prstGeom prst="rect">
                <a:avLst/>
              </a:prstGeom>
              <a:blipFill>
                <a:blip r:embed="rId3"/>
                <a:stretch>
                  <a:fillRect l="-2193" r="-5702" b="-9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33A4FD-16AA-E845-8EF6-113138191CE6}"/>
                  </a:ext>
                </a:extLst>
              </p:cNvPr>
              <p:cNvSpPr txBox="1"/>
              <p:nvPr/>
            </p:nvSpPr>
            <p:spPr>
              <a:xfrm>
                <a:off x="3142031" y="1967083"/>
                <a:ext cx="2771143"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1" i="1" smtClean="0">
                              <a:solidFill>
                                <a:srgbClr val="0070C0"/>
                              </a:solidFill>
                              <a:latin typeface="Cambria Math" panose="02040503050406030204" pitchFamily="18" charset="0"/>
                            </a:rPr>
                          </m:ctrlPr>
                        </m:sSubPr>
                        <m:e>
                          <m:r>
                            <a:rPr lang="en-GB" sz="4400" b="1" i="1" smtClean="0">
                              <a:solidFill>
                                <a:srgbClr val="0070C0"/>
                              </a:solidFill>
                              <a:latin typeface="Cambria Math" panose="02040503050406030204" pitchFamily="18" charset="0"/>
                            </a:rPr>
                            <m:t>𝑯</m:t>
                          </m:r>
                        </m:e>
                        <m:sub>
                          <m:r>
                            <a:rPr lang="en-GB" sz="4400" b="1" i="1" smtClean="0">
                              <a:solidFill>
                                <a:srgbClr val="0070C0"/>
                              </a:solidFill>
                              <a:latin typeface="Cambria Math" panose="02040503050406030204" pitchFamily="18" charset="0"/>
                            </a:rPr>
                            <m:t>𝟎</m:t>
                          </m:r>
                        </m:sub>
                      </m:sSub>
                      <m:r>
                        <a:rPr lang="en-GB" sz="4400" b="0" i="1" smtClean="0">
                          <a:latin typeface="Cambria Math" panose="02040503050406030204" pitchFamily="18" charset="0"/>
                        </a:rPr>
                        <m:t>:</m:t>
                      </m:r>
                      <m:sSup>
                        <m:sSupPr>
                          <m:ctrlPr>
                            <a:rPr lang="en-US" sz="4400" i="1" smtClean="0">
                              <a:latin typeface="Cambria Math" panose="02040503050406030204" pitchFamily="18" charset="0"/>
                            </a:rPr>
                          </m:ctrlPr>
                        </m:sSupPr>
                        <m:e>
                          <m:r>
                            <a:rPr lang="en-GB" sz="4400" b="0" i="1" smtClean="0">
                              <a:latin typeface="Cambria Math" panose="02040503050406030204" pitchFamily="18" charset="0"/>
                            </a:rPr>
                            <m:t>𝑅</m:t>
                          </m:r>
                        </m:e>
                        <m:sup>
                          <m:r>
                            <a:rPr lang="en-GB" sz="4400" b="0" i="1" smtClean="0">
                              <a:latin typeface="Cambria Math" panose="02040503050406030204" pitchFamily="18" charset="0"/>
                            </a:rPr>
                            <m:t>2</m:t>
                          </m:r>
                        </m:sup>
                      </m:sSup>
                      <m:r>
                        <a:rPr lang="en-GB" sz="4400" b="0" i="1" smtClean="0">
                          <a:latin typeface="Cambria Math" panose="02040503050406030204" pitchFamily="18" charset="0"/>
                        </a:rPr>
                        <m:t>=0</m:t>
                      </m:r>
                    </m:oMath>
                  </m:oMathPara>
                </a14:m>
                <a:endParaRPr lang="en-US" sz="4400" dirty="0"/>
              </a:p>
            </p:txBody>
          </p:sp>
        </mc:Choice>
        <mc:Fallback xmlns="">
          <p:sp>
            <p:nvSpPr>
              <p:cNvPr id="4" name="TextBox 3">
                <a:extLst>
                  <a:ext uri="{FF2B5EF4-FFF2-40B4-BE49-F238E27FC236}">
                    <a16:creationId xmlns:a16="http://schemas.microsoft.com/office/drawing/2014/main" id="{EF33A4FD-16AA-E845-8EF6-113138191CE6}"/>
                  </a:ext>
                </a:extLst>
              </p:cNvPr>
              <p:cNvSpPr txBox="1">
                <a:spLocks noRot="1" noChangeAspect="1" noMove="1" noResize="1" noEditPoints="1" noAdjustHandles="1" noChangeArrowheads="1" noChangeShapeType="1" noTextEdit="1"/>
              </p:cNvSpPr>
              <p:nvPr/>
            </p:nvSpPr>
            <p:spPr>
              <a:xfrm>
                <a:off x="3142031" y="1967083"/>
                <a:ext cx="2771143" cy="677108"/>
              </a:xfrm>
              <a:prstGeom prst="rect">
                <a:avLst/>
              </a:prstGeom>
              <a:blipFill>
                <a:blip r:embed="rId4"/>
                <a:stretch>
                  <a:fillRect l="-4110" r="-4110"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B9DED8-8458-364E-9463-1B2AC92B7D24}"/>
                  </a:ext>
                </a:extLst>
              </p:cNvPr>
              <p:cNvSpPr txBox="1"/>
              <p:nvPr/>
            </p:nvSpPr>
            <p:spPr>
              <a:xfrm>
                <a:off x="2299784" y="5090378"/>
                <a:ext cx="3607206"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4400" i="1" smtClean="0">
                              <a:latin typeface="Cambria Math" panose="02040503050406030204" pitchFamily="18" charset="0"/>
                            </a:rPr>
                          </m:ctrlPr>
                        </m:sSubPr>
                        <m:e>
                          <m:r>
                            <a:rPr lang="en-GB" sz="4400" i="1">
                              <a:latin typeface="Cambria Math" panose="02040503050406030204" pitchFamily="18" charset="0"/>
                            </a:rPr>
                            <m:t>𝑆𝑆</m:t>
                          </m:r>
                        </m:e>
                        <m:sub>
                          <m:r>
                            <a:rPr lang="en-GB" sz="4400" i="1">
                              <a:latin typeface="Cambria Math" panose="02040503050406030204" pitchFamily="18" charset="0"/>
                            </a:rPr>
                            <m:t>𝑇</m:t>
                          </m:r>
                        </m:sub>
                      </m:sSub>
                      <m:r>
                        <a:rPr lang="en-GB" sz="4400" i="1">
                          <a:latin typeface="Cambria Math" panose="02040503050406030204" pitchFamily="18" charset="0"/>
                        </a:rPr>
                        <m:t>−</m:t>
                      </m:r>
                      <m:sSub>
                        <m:sSubPr>
                          <m:ctrlPr>
                            <a:rPr lang="en-GB" sz="4400" i="1">
                              <a:latin typeface="Cambria Math" panose="02040503050406030204" pitchFamily="18" charset="0"/>
                            </a:rPr>
                          </m:ctrlPr>
                        </m:sSubPr>
                        <m:e>
                          <m:r>
                            <a:rPr lang="en-GB" sz="4400" i="1">
                              <a:latin typeface="Cambria Math" panose="02040503050406030204" pitchFamily="18" charset="0"/>
                            </a:rPr>
                            <m:t>𝑆𝑆</m:t>
                          </m:r>
                        </m:e>
                        <m:sub>
                          <m:r>
                            <a:rPr lang="en-GB" sz="4400" i="1">
                              <a:latin typeface="Cambria Math" panose="02040503050406030204" pitchFamily="18" charset="0"/>
                            </a:rPr>
                            <m:t>𝑅</m:t>
                          </m:r>
                        </m:sub>
                      </m:sSub>
                      <m:r>
                        <a:rPr lang="en-GB" sz="4400" b="0" i="1" smtClean="0">
                          <a:latin typeface="Cambria Math" panose="02040503050406030204" pitchFamily="18" charset="0"/>
                        </a:rPr>
                        <m:t>=0</m:t>
                      </m:r>
                    </m:oMath>
                  </m:oMathPara>
                </a14:m>
                <a:endParaRPr lang="en-US" sz="4400" dirty="0"/>
              </a:p>
            </p:txBody>
          </p:sp>
        </mc:Choice>
        <mc:Fallback xmlns="">
          <p:sp>
            <p:nvSpPr>
              <p:cNvPr id="5" name="TextBox 4">
                <a:extLst>
                  <a:ext uri="{FF2B5EF4-FFF2-40B4-BE49-F238E27FC236}">
                    <a16:creationId xmlns:a16="http://schemas.microsoft.com/office/drawing/2014/main" id="{5CB9DED8-8458-364E-9463-1B2AC92B7D24}"/>
                  </a:ext>
                </a:extLst>
              </p:cNvPr>
              <p:cNvSpPr txBox="1">
                <a:spLocks noRot="1" noChangeAspect="1" noMove="1" noResize="1" noEditPoints="1" noAdjustHandles="1" noChangeArrowheads="1" noChangeShapeType="1" noTextEdit="1"/>
              </p:cNvSpPr>
              <p:nvPr/>
            </p:nvSpPr>
            <p:spPr>
              <a:xfrm>
                <a:off x="2299784" y="5090378"/>
                <a:ext cx="3607206" cy="677108"/>
              </a:xfrm>
              <a:prstGeom prst="rect">
                <a:avLst/>
              </a:prstGeom>
              <a:blipFill>
                <a:blip r:embed="rId5"/>
                <a:stretch>
                  <a:fillRect l="-2797" r="-2797" b="-10909"/>
                </a:stretch>
              </a:blipFill>
            </p:spPr>
            <p:txBody>
              <a:bodyPr/>
              <a:lstStyle/>
              <a:p>
                <a:r>
                  <a:rPr lang="en-US">
                    <a:noFill/>
                  </a:rPr>
                  <a:t> </a:t>
                </a:r>
              </a:p>
            </p:txBody>
          </p:sp>
        </mc:Fallback>
      </mc:AlternateContent>
    </p:spTree>
    <p:extLst>
      <p:ext uri="{BB962C8B-B14F-4D97-AF65-F5344CB8AC3E}">
        <p14:creationId xmlns:p14="http://schemas.microsoft.com/office/powerpoint/2010/main" val="17519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1"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05B9C1-0EF2-8C4A-A1BE-3CF15377FAF5}"/>
              </a:ext>
            </a:extLst>
          </p:cNvPr>
          <p:cNvPicPr>
            <a:picLocks noChangeAspect="1"/>
          </p:cNvPicPr>
          <p:nvPr/>
        </p:nvPicPr>
        <p:blipFill>
          <a:blip r:embed="rId3"/>
          <a:stretch>
            <a:fillRect/>
          </a:stretch>
        </p:blipFill>
        <p:spPr>
          <a:xfrm>
            <a:off x="2772000" y="2795009"/>
            <a:ext cx="3600000" cy="2571429"/>
          </a:xfrm>
          <a:prstGeom prst="rect">
            <a:avLst/>
          </a:prstGeom>
        </p:spPr>
      </p:pic>
      <p:pic>
        <p:nvPicPr>
          <p:cNvPr id="3" name="Picture 2">
            <a:extLst>
              <a:ext uri="{FF2B5EF4-FFF2-40B4-BE49-F238E27FC236}">
                <a16:creationId xmlns:a16="http://schemas.microsoft.com/office/drawing/2014/main" id="{CBA9409F-9305-6547-8888-1917A41E1919}"/>
              </a:ext>
            </a:extLst>
          </p:cNvPr>
          <p:cNvPicPr>
            <a:picLocks noChangeAspect="1"/>
          </p:cNvPicPr>
          <p:nvPr/>
        </p:nvPicPr>
        <p:blipFill>
          <a:blip r:embed="rId4"/>
          <a:stretch>
            <a:fillRect/>
          </a:stretch>
        </p:blipFill>
        <p:spPr>
          <a:xfrm>
            <a:off x="5742536" y="2795009"/>
            <a:ext cx="3600000" cy="2571429"/>
          </a:xfrm>
          <a:prstGeom prst="rect">
            <a:avLst/>
          </a:prstGeom>
        </p:spPr>
      </p:pic>
      <p:grpSp>
        <p:nvGrpSpPr>
          <p:cNvPr id="15" name="Group 14">
            <a:extLst>
              <a:ext uri="{FF2B5EF4-FFF2-40B4-BE49-F238E27FC236}">
                <a16:creationId xmlns:a16="http://schemas.microsoft.com/office/drawing/2014/main" id="{1FF6EDEA-B967-9649-A747-025D5573A2C0}"/>
              </a:ext>
            </a:extLst>
          </p:cNvPr>
          <p:cNvGrpSpPr/>
          <p:nvPr/>
        </p:nvGrpSpPr>
        <p:grpSpPr>
          <a:xfrm>
            <a:off x="3319546" y="1652042"/>
            <a:ext cx="5487823" cy="894219"/>
            <a:chOff x="3319546" y="1652042"/>
            <a:chExt cx="5487823" cy="89421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DF1C0F-1DB4-8144-B2E1-247F35FCE08D}"/>
                    </a:ext>
                  </a:extLst>
                </p:cNvPr>
                <p:cNvSpPr txBox="1"/>
                <p:nvPr/>
              </p:nvSpPr>
              <p:spPr>
                <a:xfrm>
                  <a:off x="3319546" y="1652042"/>
                  <a:ext cx="2509982" cy="894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𝑆𝑆</m:t>
                            </m:r>
                          </m:e>
                          <m:sub>
                            <m:r>
                              <a:rPr lang="en-US" sz="2400" b="0" i="1" smtClean="0">
                                <a:solidFill>
                                  <a:srgbClr val="0070C0"/>
                                </a:solidFill>
                                <a:latin typeface="Cambria Math" panose="02040503050406030204" pitchFamily="18" charset="0"/>
                              </a:rPr>
                              <m:t>𝑇</m:t>
                            </m:r>
                          </m:sub>
                        </m:sSub>
                        <m:r>
                          <a:rPr lang="en-US" sz="2400" b="0" i="1" smtClean="0">
                            <a:solidFill>
                              <a:srgbClr val="0070C0"/>
                            </a:solidFill>
                            <a:latin typeface="Cambria Math" panose="02040503050406030204" pitchFamily="18" charset="0"/>
                          </a:rPr>
                          <m:t>=</m:t>
                        </m:r>
                        <m:nary>
                          <m:naryPr>
                            <m:chr m:val="∑"/>
                            <m:subHide m:val="on"/>
                            <m:supHide m:val="on"/>
                            <m:ctrlPr>
                              <a:rPr lang="en-US" sz="2400" b="0" i="1" smtClean="0">
                                <a:solidFill>
                                  <a:srgbClr val="0070C0"/>
                                </a:solidFill>
                                <a:latin typeface="Cambria Math" panose="02040503050406030204" pitchFamily="18" charset="0"/>
                              </a:rPr>
                            </m:ctrlPr>
                          </m:naryPr>
                          <m:sub/>
                          <m:sup/>
                          <m:e>
                            <m:sSup>
                              <m:sSupPr>
                                <m:ctrlPr>
                                  <a:rPr lang="en-US" sz="2400" b="0" i="1" smtClean="0">
                                    <a:solidFill>
                                      <a:srgbClr val="0070C0"/>
                                    </a:solidFill>
                                    <a:latin typeface="Cambria Math" panose="02040503050406030204" pitchFamily="18" charset="0"/>
                                  </a:rPr>
                                </m:ctrlPr>
                              </m:sSupPr>
                              <m:e>
                                <m:d>
                                  <m:dPr>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𝑌</m:t>
                                    </m:r>
                                    <m:r>
                                      <a:rPr lang="en-US" sz="2400" b="0" i="1" smtClean="0">
                                        <a:solidFill>
                                          <a:srgbClr val="0070C0"/>
                                        </a:solidFill>
                                        <a:latin typeface="Cambria Math" panose="02040503050406030204" pitchFamily="18" charset="0"/>
                                      </a:rPr>
                                      <m:t>−</m:t>
                                    </m:r>
                                    <m:acc>
                                      <m:accPr>
                                        <m:chr m:val="̅"/>
                                        <m:ctrlPr>
                                          <a:rPr lang="en-US" sz="2400" b="0" i="1" smtClean="0">
                                            <a:solidFill>
                                              <a:srgbClr val="0070C0"/>
                                            </a:solidFill>
                                            <a:latin typeface="Cambria Math" panose="02040503050406030204" pitchFamily="18" charset="0"/>
                                          </a:rPr>
                                        </m:ctrlPr>
                                      </m:accPr>
                                      <m:e>
                                        <m:r>
                                          <a:rPr lang="en-US" sz="2400" b="0" i="1" smtClean="0">
                                            <a:solidFill>
                                              <a:srgbClr val="0070C0"/>
                                            </a:solidFill>
                                            <a:latin typeface="Cambria Math" panose="02040503050406030204" pitchFamily="18" charset="0"/>
                                          </a:rPr>
                                          <m:t>𝑌</m:t>
                                        </m:r>
                                      </m:e>
                                    </m:acc>
                                  </m:e>
                                </m:d>
                              </m:e>
                              <m:sup>
                                <m:r>
                                  <a:rPr lang="en-US" sz="2400" b="0" i="1" smtClean="0">
                                    <a:solidFill>
                                      <a:srgbClr val="0070C0"/>
                                    </a:solidFill>
                                    <a:latin typeface="Cambria Math" panose="02040503050406030204" pitchFamily="18" charset="0"/>
                                  </a:rPr>
                                  <m:t>2</m:t>
                                </m:r>
                              </m:sup>
                            </m:sSup>
                          </m:e>
                        </m:nary>
                      </m:oMath>
                    </m:oMathPara>
                  </a14:m>
                  <a:endParaRPr lang="en-GB" sz="2400" dirty="0">
                    <a:solidFill>
                      <a:srgbClr val="0070C0"/>
                    </a:solidFill>
                  </a:endParaRPr>
                </a:p>
              </p:txBody>
            </p:sp>
          </mc:Choice>
          <mc:Fallback xmlns="">
            <p:sp>
              <p:nvSpPr>
                <p:cNvPr id="6" name="TextBox 5">
                  <a:extLst>
                    <a:ext uri="{FF2B5EF4-FFF2-40B4-BE49-F238E27FC236}">
                      <a16:creationId xmlns:a16="http://schemas.microsoft.com/office/drawing/2014/main" id="{1DDF1C0F-1DB4-8144-B2E1-247F35FCE08D}"/>
                    </a:ext>
                  </a:extLst>
                </p:cNvPr>
                <p:cNvSpPr txBox="1">
                  <a:spLocks noRot="1" noChangeAspect="1" noMove="1" noResize="1" noEditPoints="1" noAdjustHandles="1" noChangeArrowheads="1" noChangeShapeType="1" noTextEdit="1"/>
                </p:cNvSpPr>
                <p:nvPr/>
              </p:nvSpPr>
              <p:spPr>
                <a:xfrm>
                  <a:off x="3319546" y="1652042"/>
                  <a:ext cx="2509982" cy="894219"/>
                </a:xfrm>
                <a:prstGeom prst="rect">
                  <a:avLst/>
                </a:prstGeom>
                <a:blipFill>
                  <a:blip r:embed="rId5"/>
                  <a:stretch>
                    <a:fillRect l="-10101" t="-149296" r="-1010" b="-205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CEE65CA-0451-234E-BED5-179F3C0C0C38}"/>
                    </a:ext>
                  </a:extLst>
                </p:cNvPr>
                <p:cNvSpPr txBox="1"/>
                <p:nvPr/>
              </p:nvSpPr>
              <p:spPr>
                <a:xfrm>
                  <a:off x="6277702" y="1652042"/>
                  <a:ext cx="2529667" cy="894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𝑆𝑆</m:t>
                            </m:r>
                          </m:e>
                          <m:sub>
                            <m:r>
                              <a:rPr lang="en-US" sz="2400" b="0" i="1" smtClean="0">
                                <a:solidFill>
                                  <a:srgbClr val="0070C0"/>
                                </a:solidFill>
                                <a:latin typeface="Cambria Math" panose="02040503050406030204" pitchFamily="18" charset="0"/>
                              </a:rPr>
                              <m:t>𝑅</m:t>
                            </m:r>
                          </m:sub>
                        </m:sSub>
                        <m:r>
                          <a:rPr lang="en-US" sz="2400" b="0" i="1" smtClean="0">
                            <a:solidFill>
                              <a:srgbClr val="0070C0"/>
                            </a:solidFill>
                            <a:latin typeface="Cambria Math" panose="02040503050406030204" pitchFamily="18" charset="0"/>
                          </a:rPr>
                          <m:t>=</m:t>
                        </m:r>
                        <m:nary>
                          <m:naryPr>
                            <m:chr m:val="∑"/>
                            <m:subHide m:val="on"/>
                            <m:supHide m:val="on"/>
                            <m:ctrlPr>
                              <a:rPr lang="en-US" sz="2400" b="0" i="1" smtClean="0">
                                <a:solidFill>
                                  <a:srgbClr val="0070C0"/>
                                </a:solidFill>
                                <a:latin typeface="Cambria Math" panose="02040503050406030204" pitchFamily="18" charset="0"/>
                              </a:rPr>
                            </m:ctrlPr>
                          </m:naryPr>
                          <m:sub/>
                          <m:sup/>
                          <m:e>
                            <m:sSup>
                              <m:sSupPr>
                                <m:ctrlPr>
                                  <a:rPr lang="en-US" sz="2400" b="0" i="1" smtClean="0">
                                    <a:solidFill>
                                      <a:srgbClr val="0070C0"/>
                                    </a:solidFill>
                                    <a:latin typeface="Cambria Math" panose="02040503050406030204" pitchFamily="18" charset="0"/>
                                  </a:rPr>
                                </m:ctrlPr>
                              </m:sSupPr>
                              <m:e>
                                <m:d>
                                  <m:dPr>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𝑌</m:t>
                                    </m:r>
                                    <m:r>
                                      <a:rPr lang="en-US" sz="2400" b="0" i="1" smtClean="0">
                                        <a:solidFill>
                                          <a:srgbClr val="0070C0"/>
                                        </a:solidFill>
                                        <a:latin typeface="Cambria Math" panose="02040503050406030204" pitchFamily="18" charset="0"/>
                                      </a:rPr>
                                      <m:t>−</m:t>
                                    </m:r>
                                    <m:acc>
                                      <m:accPr>
                                        <m:chr m:val="̂"/>
                                        <m:ctrlPr>
                                          <a:rPr lang="en-US" sz="2400" b="0" i="1" smtClean="0">
                                            <a:solidFill>
                                              <a:srgbClr val="0070C0"/>
                                            </a:solidFill>
                                            <a:latin typeface="Cambria Math" panose="02040503050406030204" pitchFamily="18" charset="0"/>
                                          </a:rPr>
                                        </m:ctrlPr>
                                      </m:accPr>
                                      <m:e>
                                        <m:r>
                                          <a:rPr lang="en-US" sz="2400" b="0" i="1" smtClean="0">
                                            <a:solidFill>
                                              <a:srgbClr val="0070C0"/>
                                            </a:solidFill>
                                            <a:latin typeface="Cambria Math" panose="02040503050406030204" pitchFamily="18" charset="0"/>
                                          </a:rPr>
                                          <m:t>𝑌</m:t>
                                        </m:r>
                                      </m:e>
                                    </m:acc>
                                  </m:e>
                                </m:d>
                              </m:e>
                              <m:sup>
                                <m:r>
                                  <a:rPr lang="en-US" sz="2400" b="0" i="1" smtClean="0">
                                    <a:solidFill>
                                      <a:srgbClr val="0070C0"/>
                                    </a:solidFill>
                                    <a:latin typeface="Cambria Math" panose="02040503050406030204" pitchFamily="18" charset="0"/>
                                  </a:rPr>
                                  <m:t>2</m:t>
                                </m:r>
                              </m:sup>
                            </m:sSup>
                          </m:e>
                        </m:nary>
                      </m:oMath>
                    </m:oMathPara>
                  </a14:m>
                  <a:endParaRPr lang="en-GB" sz="2400" dirty="0">
                    <a:solidFill>
                      <a:srgbClr val="0070C0"/>
                    </a:solidFill>
                  </a:endParaRPr>
                </a:p>
              </p:txBody>
            </p:sp>
          </mc:Choice>
          <mc:Fallback xmlns="">
            <p:sp>
              <p:nvSpPr>
                <p:cNvPr id="7" name="TextBox 6">
                  <a:extLst>
                    <a:ext uri="{FF2B5EF4-FFF2-40B4-BE49-F238E27FC236}">
                      <a16:creationId xmlns:a16="http://schemas.microsoft.com/office/drawing/2014/main" id="{CCEE65CA-0451-234E-BED5-179F3C0C0C38}"/>
                    </a:ext>
                  </a:extLst>
                </p:cNvPr>
                <p:cNvSpPr txBox="1">
                  <a:spLocks noRot="1" noChangeAspect="1" noMove="1" noResize="1" noEditPoints="1" noAdjustHandles="1" noChangeArrowheads="1" noChangeShapeType="1" noTextEdit="1"/>
                </p:cNvSpPr>
                <p:nvPr/>
              </p:nvSpPr>
              <p:spPr>
                <a:xfrm>
                  <a:off x="6277702" y="1652042"/>
                  <a:ext cx="2529667" cy="894219"/>
                </a:xfrm>
                <a:prstGeom prst="rect">
                  <a:avLst/>
                </a:prstGeom>
                <a:blipFill>
                  <a:blip r:embed="rId6"/>
                  <a:stretch>
                    <a:fillRect l="-10000" t="-149296" r="-500" b="-205634"/>
                  </a:stretch>
                </a:blipFill>
              </p:spPr>
              <p:txBody>
                <a:bodyPr/>
                <a:lstStyle/>
                <a:p>
                  <a:r>
                    <a:rPr lang="en-US">
                      <a:noFill/>
                    </a:rPr>
                    <a:t> </a:t>
                  </a:r>
                </a:p>
              </p:txBody>
            </p:sp>
          </mc:Fallback>
        </mc:AlternateContent>
      </p:grpSp>
      <p:pic>
        <p:nvPicPr>
          <p:cNvPr id="2" name="Picture 1">
            <a:extLst>
              <a:ext uri="{FF2B5EF4-FFF2-40B4-BE49-F238E27FC236}">
                <a16:creationId xmlns:a16="http://schemas.microsoft.com/office/drawing/2014/main" id="{6709D681-963A-7140-B844-632FDBEE0D5E}"/>
              </a:ext>
            </a:extLst>
          </p:cNvPr>
          <p:cNvPicPr>
            <a:picLocks noChangeAspect="1"/>
          </p:cNvPicPr>
          <p:nvPr/>
        </p:nvPicPr>
        <p:blipFill>
          <a:blip r:embed="rId7"/>
          <a:stretch>
            <a:fillRect/>
          </a:stretch>
        </p:blipFill>
        <p:spPr>
          <a:xfrm>
            <a:off x="-198536" y="2795010"/>
            <a:ext cx="3600000" cy="257142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802456E-144C-8346-A7AA-56346155AAEB}"/>
                  </a:ext>
                </a:extLst>
              </p:cNvPr>
              <p:cNvSpPr txBox="1"/>
              <p:nvPr/>
            </p:nvSpPr>
            <p:spPr>
              <a:xfrm>
                <a:off x="312457" y="1652042"/>
                <a:ext cx="2578013" cy="894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𝑆𝑆</m:t>
                          </m:r>
                        </m:e>
                        <m:sub>
                          <m:r>
                            <a:rPr lang="en-US" sz="2400" b="0" i="1" smtClean="0">
                              <a:solidFill>
                                <a:srgbClr val="0070C0"/>
                              </a:solidFill>
                              <a:latin typeface="Cambria Math" panose="02040503050406030204" pitchFamily="18" charset="0"/>
                            </a:rPr>
                            <m:t>𝑀</m:t>
                          </m:r>
                        </m:sub>
                      </m:sSub>
                      <m:r>
                        <a:rPr lang="en-US" sz="2400" b="0" i="1" smtClean="0">
                          <a:solidFill>
                            <a:srgbClr val="0070C0"/>
                          </a:solidFill>
                          <a:latin typeface="Cambria Math" panose="02040503050406030204" pitchFamily="18" charset="0"/>
                        </a:rPr>
                        <m:t>=</m:t>
                      </m:r>
                      <m:nary>
                        <m:naryPr>
                          <m:chr m:val="∑"/>
                          <m:subHide m:val="on"/>
                          <m:supHide m:val="on"/>
                          <m:ctrlPr>
                            <a:rPr lang="en-US" sz="2400" b="0" i="1" smtClean="0">
                              <a:solidFill>
                                <a:srgbClr val="0070C0"/>
                              </a:solidFill>
                              <a:latin typeface="Cambria Math" panose="02040503050406030204" pitchFamily="18" charset="0"/>
                            </a:rPr>
                          </m:ctrlPr>
                        </m:naryPr>
                        <m:sub/>
                        <m:sup/>
                        <m:e>
                          <m:sSup>
                            <m:sSupPr>
                              <m:ctrlPr>
                                <a:rPr lang="en-US" sz="2400" b="0" i="1" smtClean="0">
                                  <a:solidFill>
                                    <a:srgbClr val="0070C0"/>
                                  </a:solidFill>
                                  <a:latin typeface="Cambria Math" panose="02040503050406030204" pitchFamily="18" charset="0"/>
                                </a:rPr>
                              </m:ctrlPr>
                            </m:sSupPr>
                            <m:e>
                              <m:d>
                                <m:dPr>
                                  <m:ctrlPr>
                                    <a:rPr lang="en-US" sz="2400" b="0" i="1" smtClean="0">
                                      <a:solidFill>
                                        <a:srgbClr val="0070C0"/>
                                      </a:solidFill>
                                      <a:latin typeface="Cambria Math" panose="02040503050406030204" pitchFamily="18" charset="0"/>
                                    </a:rPr>
                                  </m:ctrlPr>
                                </m:dPr>
                                <m:e>
                                  <m:acc>
                                    <m:accPr>
                                      <m:chr m:val="̂"/>
                                      <m:ctrlPr>
                                        <a:rPr lang="en-US" sz="2400" b="0" i="1" smtClean="0">
                                          <a:solidFill>
                                            <a:srgbClr val="0070C0"/>
                                          </a:solidFill>
                                          <a:latin typeface="Cambria Math" panose="02040503050406030204" pitchFamily="18" charset="0"/>
                                        </a:rPr>
                                      </m:ctrlPr>
                                    </m:accPr>
                                    <m:e>
                                      <m:r>
                                        <a:rPr lang="en-US" sz="2400" b="0" i="1" smtClean="0">
                                          <a:solidFill>
                                            <a:srgbClr val="0070C0"/>
                                          </a:solidFill>
                                          <a:latin typeface="Cambria Math" panose="02040503050406030204" pitchFamily="18" charset="0"/>
                                        </a:rPr>
                                        <m:t>𝑌</m:t>
                                      </m:r>
                                    </m:e>
                                  </m:acc>
                                  <m:r>
                                    <a:rPr lang="en-US" sz="2400" b="0" i="1" smtClean="0">
                                      <a:solidFill>
                                        <a:srgbClr val="0070C0"/>
                                      </a:solidFill>
                                      <a:latin typeface="Cambria Math" panose="02040503050406030204" pitchFamily="18" charset="0"/>
                                    </a:rPr>
                                    <m:t>−</m:t>
                                  </m:r>
                                  <m:acc>
                                    <m:accPr>
                                      <m:chr m:val="̅"/>
                                      <m:ctrlPr>
                                        <a:rPr lang="en-US" sz="2400" b="0" i="1" smtClean="0">
                                          <a:solidFill>
                                            <a:srgbClr val="0070C0"/>
                                          </a:solidFill>
                                          <a:latin typeface="Cambria Math" panose="02040503050406030204" pitchFamily="18" charset="0"/>
                                        </a:rPr>
                                      </m:ctrlPr>
                                    </m:accPr>
                                    <m:e>
                                      <m:r>
                                        <a:rPr lang="en-US" sz="2400" b="0" i="1" smtClean="0">
                                          <a:solidFill>
                                            <a:srgbClr val="0070C0"/>
                                          </a:solidFill>
                                          <a:latin typeface="Cambria Math" panose="02040503050406030204" pitchFamily="18" charset="0"/>
                                        </a:rPr>
                                        <m:t>𝑌</m:t>
                                      </m:r>
                                    </m:e>
                                  </m:acc>
                                </m:e>
                              </m:d>
                            </m:e>
                            <m:sup>
                              <m:r>
                                <a:rPr lang="en-US" sz="2400" b="0" i="1" smtClean="0">
                                  <a:solidFill>
                                    <a:srgbClr val="0070C0"/>
                                  </a:solidFill>
                                  <a:latin typeface="Cambria Math" panose="02040503050406030204" pitchFamily="18" charset="0"/>
                                </a:rPr>
                                <m:t>2</m:t>
                              </m:r>
                            </m:sup>
                          </m:sSup>
                        </m:e>
                      </m:nary>
                    </m:oMath>
                  </m:oMathPara>
                </a14:m>
                <a:endParaRPr lang="en-GB" sz="2400" dirty="0">
                  <a:solidFill>
                    <a:srgbClr val="0070C0"/>
                  </a:solidFill>
                </a:endParaRPr>
              </a:p>
            </p:txBody>
          </p:sp>
        </mc:Choice>
        <mc:Fallback xmlns="">
          <p:sp>
            <p:nvSpPr>
              <p:cNvPr id="8" name="TextBox 7">
                <a:extLst>
                  <a:ext uri="{FF2B5EF4-FFF2-40B4-BE49-F238E27FC236}">
                    <a16:creationId xmlns:a16="http://schemas.microsoft.com/office/drawing/2014/main" id="{E802456E-144C-8346-A7AA-56346155AAEB}"/>
                  </a:ext>
                </a:extLst>
              </p:cNvPr>
              <p:cNvSpPr txBox="1">
                <a:spLocks noRot="1" noChangeAspect="1" noMove="1" noResize="1" noEditPoints="1" noAdjustHandles="1" noChangeArrowheads="1" noChangeShapeType="1" noTextEdit="1"/>
              </p:cNvSpPr>
              <p:nvPr/>
            </p:nvSpPr>
            <p:spPr>
              <a:xfrm>
                <a:off x="312457" y="1652042"/>
                <a:ext cx="2578013" cy="894219"/>
              </a:xfrm>
              <a:prstGeom prst="rect">
                <a:avLst/>
              </a:prstGeom>
              <a:blipFill>
                <a:blip r:embed="rId8"/>
                <a:stretch>
                  <a:fillRect l="-7843" t="-149296" r="-490" b="-205634"/>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CE27776D-DB71-F844-938D-365265C16C99}"/>
              </a:ext>
            </a:extLst>
          </p:cNvPr>
          <p:cNvGrpSpPr/>
          <p:nvPr/>
        </p:nvGrpSpPr>
        <p:grpSpPr>
          <a:xfrm>
            <a:off x="2519565" y="1738184"/>
            <a:ext cx="4082012" cy="584775"/>
            <a:chOff x="2519565" y="1806764"/>
            <a:chExt cx="4082012" cy="584775"/>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8C91550-7DD1-AA4C-8DEA-4B604F217C5B}"/>
                    </a:ext>
                  </a:extLst>
                </p:cNvPr>
                <p:cNvSpPr txBox="1"/>
                <p:nvPr/>
              </p:nvSpPr>
              <p:spPr>
                <a:xfrm>
                  <a:off x="2519565" y="1806764"/>
                  <a:ext cx="110285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rPr>
                          <m:t>=</m:t>
                        </m:r>
                      </m:oMath>
                    </m:oMathPara>
                  </a14:m>
                  <a:endParaRPr lang="en-US" sz="3200" dirty="0">
                    <a:solidFill>
                      <a:srgbClr val="FF0000"/>
                    </a:solidFill>
                  </a:endParaRPr>
                </a:p>
              </p:txBody>
            </p:sp>
          </mc:Choice>
          <mc:Fallback xmlns="">
            <p:sp>
              <p:nvSpPr>
                <p:cNvPr id="12" name="TextBox 11">
                  <a:extLst>
                    <a:ext uri="{FF2B5EF4-FFF2-40B4-BE49-F238E27FC236}">
                      <a16:creationId xmlns:a16="http://schemas.microsoft.com/office/drawing/2014/main" id="{28C91550-7DD1-AA4C-8DEA-4B604F217C5B}"/>
                    </a:ext>
                  </a:extLst>
                </p:cNvPr>
                <p:cNvSpPr txBox="1">
                  <a:spLocks noRot="1" noChangeAspect="1" noMove="1" noResize="1" noEditPoints="1" noAdjustHandles="1" noChangeArrowheads="1" noChangeShapeType="1" noTextEdit="1"/>
                </p:cNvSpPr>
                <p:nvPr/>
              </p:nvSpPr>
              <p:spPr>
                <a:xfrm>
                  <a:off x="2519565" y="1806764"/>
                  <a:ext cx="1102855"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471E1C7-40B0-9748-964A-895A9E54E286}"/>
                    </a:ext>
                  </a:extLst>
                </p:cNvPr>
                <p:cNvSpPr txBox="1"/>
                <p:nvPr/>
              </p:nvSpPr>
              <p:spPr>
                <a:xfrm>
                  <a:off x="5498722" y="1806764"/>
                  <a:ext cx="110285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3200" b="0" i="1" smtClean="0">
                            <a:solidFill>
                              <a:srgbClr val="FF0000"/>
                            </a:solidFill>
                            <a:latin typeface="Cambria Math" panose="02040503050406030204" pitchFamily="18" charset="0"/>
                          </a:rPr>
                          <m:t>−</m:t>
                        </m:r>
                      </m:oMath>
                    </m:oMathPara>
                  </a14:m>
                  <a:endParaRPr lang="en-US" sz="3200" dirty="0">
                    <a:solidFill>
                      <a:srgbClr val="FF0000"/>
                    </a:solidFill>
                  </a:endParaRPr>
                </a:p>
              </p:txBody>
            </p:sp>
          </mc:Choice>
          <mc:Fallback xmlns="">
            <p:sp>
              <p:nvSpPr>
                <p:cNvPr id="13" name="TextBox 12">
                  <a:extLst>
                    <a:ext uri="{FF2B5EF4-FFF2-40B4-BE49-F238E27FC236}">
                      <a16:creationId xmlns:a16="http://schemas.microsoft.com/office/drawing/2014/main" id="{C471E1C7-40B0-9748-964A-895A9E54E286}"/>
                    </a:ext>
                  </a:extLst>
                </p:cNvPr>
                <p:cNvSpPr txBox="1">
                  <a:spLocks noRot="1" noChangeAspect="1" noMove="1" noResize="1" noEditPoints="1" noAdjustHandles="1" noChangeArrowheads="1" noChangeShapeType="1" noTextEdit="1"/>
                </p:cNvSpPr>
                <p:nvPr/>
              </p:nvSpPr>
              <p:spPr>
                <a:xfrm>
                  <a:off x="5498722" y="1806764"/>
                  <a:ext cx="1102855" cy="584775"/>
                </a:xfrm>
                <a:prstGeom prst="rect">
                  <a:avLst/>
                </a:prstGeom>
                <a:blipFill>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5319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0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0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2"/>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14:bounceEnd="50000">
                                          <p:cBhvr additive="base">
                                            <p:cTn id="17"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18CC-D039-0E48-B95D-A8B15F772496}"/>
              </a:ext>
            </a:extLst>
          </p:cNvPr>
          <p:cNvSpPr>
            <a:spLocks noGrp="1"/>
          </p:cNvSpPr>
          <p:nvPr>
            <p:ph type="title"/>
          </p:nvPr>
        </p:nvSpPr>
        <p:spPr/>
        <p:txBody>
          <a:bodyPr/>
          <a:lstStyle/>
          <a:p>
            <a:r>
              <a:rPr lang="en-US" dirty="0"/>
              <a:t>F-ratio for linear regression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36FDF44-912B-EC42-B26B-08B5F0AC6AB1}"/>
                  </a:ext>
                </a:extLst>
              </p:cNvPr>
              <p:cNvSpPr txBox="1"/>
              <p:nvPr/>
            </p:nvSpPr>
            <p:spPr>
              <a:xfrm>
                <a:off x="628650" y="1884164"/>
                <a:ext cx="457200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360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𝑀𝑆</m:t>
                          </m:r>
                        </m:e>
                        <m:sub>
                          <m:r>
                            <a:rPr lang="en-US" sz="3600" b="0" i="1" smtClean="0">
                              <a:solidFill>
                                <a:schemeClr val="tx1"/>
                              </a:solidFill>
                              <a:latin typeface="Cambria Math" panose="02040503050406030204" pitchFamily="18" charset="0"/>
                            </a:rPr>
                            <m:t>𝑀</m:t>
                          </m:r>
                        </m:sub>
                      </m:sSub>
                      <m:r>
                        <a:rPr lang="en-US" sz="3600" b="0" i="1" smtClean="0">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𝑆𝑆</m:t>
                          </m:r>
                        </m:e>
                        <m:sub>
                          <m:r>
                            <a:rPr lang="en-US" sz="3600" b="0" i="1" smtClean="0">
                              <a:solidFill>
                                <a:schemeClr val="tx1"/>
                              </a:solidFill>
                              <a:latin typeface="Cambria Math" panose="02040503050406030204" pitchFamily="18" charset="0"/>
                            </a:rPr>
                            <m:t>𝑀</m:t>
                          </m:r>
                        </m:sub>
                      </m:sSub>
                      <m:r>
                        <a:rPr lang="en-US" sz="3600" b="0" i="1" smtClean="0">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𝑑𝑓</m:t>
                          </m:r>
                        </m:e>
                        <m:sub>
                          <m:r>
                            <a:rPr lang="en-US" sz="3600" b="0" i="1" smtClean="0">
                              <a:solidFill>
                                <a:schemeClr val="tx1"/>
                              </a:solidFill>
                              <a:latin typeface="Cambria Math" panose="02040503050406030204" pitchFamily="18" charset="0"/>
                            </a:rPr>
                            <m:t>𝑀</m:t>
                          </m:r>
                        </m:sub>
                      </m:sSub>
                    </m:oMath>
                  </m:oMathPara>
                </a14:m>
                <a:endParaRPr lang="en-US" sz="3600" dirty="0">
                  <a:solidFill>
                    <a:schemeClr val="tx1"/>
                  </a:solidFill>
                </a:endParaRPr>
              </a:p>
            </p:txBody>
          </p:sp>
        </mc:Choice>
        <mc:Fallback xmlns="">
          <p:sp>
            <p:nvSpPr>
              <p:cNvPr id="4" name="TextBox 3">
                <a:extLst>
                  <a:ext uri="{FF2B5EF4-FFF2-40B4-BE49-F238E27FC236}">
                    <a16:creationId xmlns:a16="http://schemas.microsoft.com/office/drawing/2014/main" id="{036FDF44-912B-EC42-B26B-08B5F0AC6AB1}"/>
                  </a:ext>
                </a:extLst>
              </p:cNvPr>
              <p:cNvSpPr txBox="1">
                <a:spLocks noRot="1" noChangeAspect="1" noMove="1" noResize="1" noEditPoints="1" noAdjustHandles="1" noChangeArrowheads="1" noChangeShapeType="1" noTextEdit="1"/>
              </p:cNvSpPr>
              <p:nvPr/>
            </p:nvSpPr>
            <p:spPr>
              <a:xfrm>
                <a:off x="628650" y="1884164"/>
                <a:ext cx="4572000" cy="646331"/>
              </a:xfrm>
              <a:prstGeom prst="rect">
                <a:avLst/>
              </a:prstGeom>
              <a:blipFill>
                <a:blip r:embed="rId3"/>
                <a:stretch>
                  <a:fillRect l="-1385" b="-21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6CD1D7-5A4A-6E43-9DC3-EC3667B633F8}"/>
                  </a:ext>
                </a:extLst>
              </p:cNvPr>
              <p:cNvSpPr txBox="1"/>
              <p:nvPr/>
            </p:nvSpPr>
            <p:spPr>
              <a:xfrm>
                <a:off x="4880610" y="1914942"/>
                <a:ext cx="2815590" cy="58477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sSub>
                        <m:sSubPr>
                          <m:ctrlPr>
                            <a:rPr lang="en-US" sz="3200" b="0" i="1" smtClean="0">
                              <a:solidFill>
                                <a:srgbClr val="0070C0"/>
                              </a:solidFill>
                              <a:latin typeface="Cambria Math" panose="02040503050406030204" pitchFamily="18" charset="0"/>
                            </a:rPr>
                          </m:ctrlPr>
                        </m:sSubPr>
                        <m:e>
                          <m:r>
                            <a:rPr lang="en-US" sz="3200" b="0" i="1" smtClean="0">
                              <a:solidFill>
                                <a:srgbClr val="0070C0"/>
                              </a:solidFill>
                              <a:latin typeface="Cambria Math" panose="02040503050406030204" pitchFamily="18" charset="0"/>
                            </a:rPr>
                            <m:t>𝑑𝑓</m:t>
                          </m:r>
                        </m:e>
                        <m:sub>
                          <m:r>
                            <a:rPr lang="en-US" sz="3200" b="0" i="1" smtClean="0">
                              <a:solidFill>
                                <a:srgbClr val="0070C0"/>
                              </a:solidFill>
                              <a:latin typeface="Cambria Math" panose="02040503050406030204" pitchFamily="18" charset="0"/>
                            </a:rPr>
                            <m:t>𝑀</m:t>
                          </m:r>
                        </m:sub>
                      </m:sSub>
                      <m:r>
                        <a:rPr lang="en-GB" sz="3200" b="0" i="1" smtClean="0">
                          <a:solidFill>
                            <a:srgbClr val="0070C0"/>
                          </a:solidFill>
                          <a:latin typeface="Cambria Math" panose="02040503050406030204" pitchFamily="18" charset="0"/>
                        </a:rPr>
                        <m:t>=</m:t>
                      </m:r>
                      <m:r>
                        <a:rPr lang="en-GB" sz="3200" b="0" i="1" smtClean="0">
                          <a:solidFill>
                            <a:srgbClr val="0070C0"/>
                          </a:solidFill>
                          <a:latin typeface="Cambria Math" panose="02040503050406030204" pitchFamily="18" charset="0"/>
                        </a:rPr>
                        <m:t>𝑚</m:t>
                      </m:r>
                    </m:oMath>
                  </m:oMathPara>
                </a14:m>
                <a:endParaRPr lang="en-US" sz="3200" dirty="0">
                  <a:solidFill>
                    <a:srgbClr val="0070C0"/>
                  </a:solidFill>
                </a:endParaRPr>
              </a:p>
            </p:txBody>
          </p:sp>
        </mc:Choice>
        <mc:Fallback xmlns="">
          <p:sp>
            <p:nvSpPr>
              <p:cNvPr id="6" name="TextBox 5">
                <a:extLst>
                  <a:ext uri="{FF2B5EF4-FFF2-40B4-BE49-F238E27FC236}">
                    <a16:creationId xmlns:a16="http://schemas.microsoft.com/office/drawing/2014/main" id="{CD6CD1D7-5A4A-6E43-9DC3-EC3667B633F8}"/>
                  </a:ext>
                </a:extLst>
              </p:cNvPr>
              <p:cNvSpPr txBox="1">
                <a:spLocks noRot="1" noChangeAspect="1" noMove="1" noResize="1" noEditPoints="1" noAdjustHandles="1" noChangeArrowheads="1" noChangeShapeType="1" noTextEdit="1"/>
              </p:cNvSpPr>
              <p:nvPr/>
            </p:nvSpPr>
            <p:spPr>
              <a:xfrm>
                <a:off x="4880610" y="1914942"/>
                <a:ext cx="2815590" cy="584775"/>
              </a:xfrm>
              <a:prstGeom prst="rect">
                <a:avLst/>
              </a:prstGeom>
              <a:blipFill>
                <a:blip r:embed="rId4"/>
                <a:stretch>
                  <a:fillRect b="-19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E71EF6B-4DD3-7D4A-AE11-0D84E5D8C678}"/>
                  </a:ext>
                </a:extLst>
              </p:cNvPr>
              <p:cNvSpPr txBox="1"/>
              <p:nvPr/>
            </p:nvSpPr>
            <p:spPr>
              <a:xfrm>
                <a:off x="628650" y="2946645"/>
                <a:ext cx="4572000" cy="6463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360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𝑀𝑆</m:t>
                          </m:r>
                        </m:e>
                        <m:sub>
                          <m:r>
                            <a:rPr lang="en-GB" sz="3600" b="0" i="1" smtClean="0">
                              <a:solidFill>
                                <a:schemeClr val="tx1"/>
                              </a:solidFill>
                              <a:latin typeface="Cambria Math" panose="02040503050406030204" pitchFamily="18" charset="0"/>
                            </a:rPr>
                            <m:t>𝑅</m:t>
                          </m:r>
                        </m:sub>
                      </m:sSub>
                      <m:r>
                        <a:rPr lang="en-US" sz="3600" b="0" i="1" smtClean="0">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𝑆𝑆</m:t>
                          </m:r>
                        </m:e>
                        <m:sub>
                          <m:r>
                            <a:rPr lang="en-GB" sz="3600" b="0" i="1" smtClean="0">
                              <a:solidFill>
                                <a:schemeClr val="tx1"/>
                              </a:solidFill>
                              <a:latin typeface="Cambria Math" panose="02040503050406030204" pitchFamily="18" charset="0"/>
                            </a:rPr>
                            <m:t>𝑅</m:t>
                          </m:r>
                        </m:sub>
                      </m:sSub>
                      <m:r>
                        <a:rPr lang="en-US" sz="3600" b="0" i="1" smtClean="0">
                          <a:solidFill>
                            <a:schemeClr val="tx1"/>
                          </a:solidFill>
                          <a:latin typeface="Cambria Math" panose="02040503050406030204" pitchFamily="18" charset="0"/>
                        </a:rPr>
                        <m:t>/</m:t>
                      </m:r>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𝑑𝑓</m:t>
                          </m:r>
                        </m:e>
                        <m:sub>
                          <m:r>
                            <a:rPr lang="en-GB" sz="3600" b="0" i="1" smtClean="0">
                              <a:solidFill>
                                <a:schemeClr val="tx1"/>
                              </a:solidFill>
                              <a:latin typeface="Cambria Math" panose="02040503050406030204" pitchFamily="18" charset="0"/>
                            </a:rPr>
                            <m:t>𝑅</m:t>
                          </m:r>
                        </m:sub>
                      </m:sSub>
                    </m:oMath>
                  </m:oMathPara>
                </a14:m>
                <a:endParaRPr lang="en-US" sz="3600" dirty="0">
                  <a:solidFill>
                    <a:schemeClr val="tx1"/>
                  </a:solidFill>
                </a:endParaRPr>
              </a:p>
            </p:txBody>
          </p:sp>
        </mc:Choice>
        <mc:Fallback xmlns="">
          <p:sp>
            <p:nvSpPr>
              <p:cNvPr id="5" name="TextBox 4">
                <a:extLst>
                  <a:ext uri="{FF2B5EF4-FFF2-40B4-BE49-F238E27FC236}">
                    <a16:creationId xmlns:a16="http://schemas.microsoft.com/office/drawing/2014/main" id="{7E71EF6B-4DD3-7D4A-AE11-0D84E5D8C678}"/>
                  </a:ext>
                </a:extLst>
              </p:cNvPr>
              <p:cNvSpPr txBox="1">
                <a:spLocks noRot="1" noChangeAspect="1" noMove="1" noResize="1" noEditPoints="1" noAdjustHandles="1" noChangeArrowheads="1" noChangeShapeType="1" noTextEdit="1"/>
              </p:cNvSpPr>
              <p:nvPr/>
            </p:nvSpPr>
            <p:spPr>
              <a:xfrm>
                <a:off x="628650" y="2946645"/>
                <a:ext cx="4572000" cy="646331"/>
              </a:xfrm>
              <a:prstGeom prst="rect">
                <a:avLst/>
              </a:prstGeom>
              <a:blipFill>
                <a:blip r:embed="rId5"/>
                <a:stretch>
                  <a:fillRect l="-1385" b="-23077"/>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2DF5FED4-0662-AC46-BF5C-79D119C02A86}"/>
              </a:ext>
            </a:extLst>
          </p:cNvPr>
          <p:cNvGrpSpPr/>
          <p:nvPr/>
        </p:nvGrpSpPr>
        <p:grpSpPr>
          <a:xfrm>
            <a:off x="5495925" y="2976591"/>
            <a:ext cx="3648075" cy="1138772"/>
            <a:chOff x="5495925" y="2976591"/>
            <a:chExt cx="3648075" cy="1138772"/>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FF1222E-49A9-F243-9D90-71DAE3CF1148}"/>
                    </a:ext>
                  </a:extLst>
                </p:cNvPr>
                <p:cNvSpPr txBox="1"/>
                <p:nvPr/>
              </p:nvSpPr>
              <p:spPr>
                <a:xfrm>
                  <a:off x="5495925" y="2976591"/>
                  <a:ext cx="2815590" cy="58477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sSub>
                          <m:sSubPr>
                            <m:ctrlPr>
                              <a:rPr lang="en-US" sz="3200" b="0" i="1" smtClean="0">
                                <a:solidFill>
                                  <a:srgbClr val="0070C0"/>
                                </a:solidFill>
                                <a:latin typeface="Cambria Math" panose="02040503050406030204" pitchFamily="18" charset="0"/>
                              </a:rPr>
                            </m:ctrlPr>
                          </m:sSubPr>
                          <m:e>
                            <m:r>
                              <a:rPr lang="en-US" sz="3200" b="0" i="1" smtClean="0">
                                <a:solidFill>
                                  <a:srgbClr val="0070C0"/>
                                </a:solidFill>
                                <a:latin typeface="Cambria Math" panose="02040503050406030204" pitchFamily="18" charset="0"/>
                              </a:rPr>
                              <m:t>𝑑𝑓</m:t>
                            </m:r>
                          </m:e>
                          <m:sub>
                            <m:r>
                              <a:rPr lang="en-GB" sz="3200" b="0" i="1" smtClean="0">
                                <a:solidFill>
                                  <a:srgbClr val="0070C0"/>
                                </a:solidFill>
                                <a:latin typeface="Cambria Math" panose="02040503050406030204" pitchFamily="18" charset="0"/>
                              </a:rPr>
                              <m:t>𝑅</m:t>
                            </m:r>
                          </m:sub>
                        </m:sSub>
                        <m:r>
                          <a:rPr lang="en-GB" sz="3200" b="0" i="1" smtClean="0">
                            <a:solidFill>
                              <a:srgbClr val="0070C0"/>
                            </a:solidFill>
                            <a:latin typeface="Cambria Math" panose="02040503050406030204" pitchFamily="18" charset="0"/>
                          </a:rPr>
                          <m:t>=</m:t>
                        </m:r>
                        <m:r>
                          <a:rPr lang="en-GB" sz="3200" b="0" i="1" smtClean="0">
                            <a:solidFill>
                              <a:srgbClr val="0070C0"/>
                            </a:solidFill>
                            <a:latin typeface="Cambria Math" panose="02040503050406030204" pitchFamily="18" charset="0"/>
                          </a:rPr>
                          <m:t>𝑛</m:t>
                        </m:r>
                        <m:r>
                          <a:rPr lang="en-GB" sz="3200" b="0" i="1" smtClean="0">
                            <a:solidFill>
                              <a:srgbClr val="0070C0"/>
                            </a:solidFill>
                            <a:latin typeface="Cambria Math" panose="02040503050406030204" pitchFamily="18" charset="0"/>
                          </a:rPr>
                          <m:t>−</m:t>
                        </m:r>
                        <m:r>
                          <a:rPr lang="en-GB" sz="3200" b="0" i="1" smtClean="0">
                            <a:solidFill>
                              <a:srgbClr val="0070C0"/>
                            </a:solidFill>
                            <a:latin typeface="Cambria Math" panose="02040503050406030204" pitchFamily="18" charset="0"/>
                          </a:rPr>
                          <m:t>𝑘</m:t>
                        </m:r>
                      </m:oMath>
                    </m:oMathPara>
                  </a14:m>
                  <a:endParaRPr lang="en-US" sz="3200" dirty="0">
                    <a:solidFill>
                      <a:srgbClr val="0070C0"/>
                    </a:solidFill>
                  </a:endParaRPr>
                </a:p>
              </p:txBody>
            </p:sp>
          </mc:Choice>
          <mc:Fallback xmlns="">
            <p:sp>
              <p:nvSpPr>
                <p:cNvPr id="7" name="TextBox 6">
                  <a:extLst>
                    <a:ext uri="{FF2B5EF4-FFF2-40B4-BE49-F238E27FC236}">
                      <a16:creationId xmlns:a16="http://schemas.microsoft.com/office/drawing/2014/main" id="{8FF1222E-49A9-F243-9D90-71DAE3CF1148}"/>
                    </a:ext>
                  </a:extLst>
                </p:cNvPr>
                <p:cNvSpPr txBox="1">
                  <a:spLocks noRot="1" noChangeAspect="1" noMove="1" noResize="1" noEditPoints="1" noAdjustHandles="1" noChangeArrowheads="1" noChangeShapeType="1" noTextEdit="1"/>
                </p:cNvSpPr>
                <p:nvPr/>
              </p:nvSpPr>
              <p:spPr>
                <a:xfrm>
                  <a:off x="5495925" y="2976591"/>
                  <a:ext cx="2815590" cy="584775"/>
                </a:xfrm>
                <a:prstGeom prst="rect">
                  <a:avLst/>
                </a:prstGeom>
                <a:blipFill>
                  <a:blip r:embed="rId6"/>
                  <a:stretch>
                    <a:fillRect r="-1345" b="-19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BDE527-94DB-D143-B565-977357FD6865}"/>
                    </a:ext>
                  </a:extLst>
                </p:cNvPr>
                <p:cNvSpPr txBox="1"/>
                <p:nvPr/>
              </p:nvSpPr>
              <p:spPr>
                <a:xfrm>
                  <a:off x="6328410" y="3530588"/>
                  <a:ext cx="2815590" cy="58477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en-GB" sz="3200" b="0" i="1" smtClean="0">
                            <a:solidFill>
                              <a:srgbClr val="0070C0"/>
                            </a:solidFill>
                            <a:latin typeface="Cambria Math" panose="02040503050406030204" pitchFamily="18" charset="0"/>
                          </a:rPr>
                          <m:t>=</m:t>
                        </m:r>
                        <m:r>
                          <a:rPr lang="en-GB" sz="3200" b="0" i="1" smtClean="0">
                            <a:solidFill>
                              <a:srgbClr val="0070C0"/>
                            </a:solidFill>
                            <a:latin typeface="Cambria Math" panose="02040503050406030204" pitchFamily="18" charset="0"/>
                          </a:rPr>
                          <m:t>𝑛</m:t>
                        </m:r>
                        <m:r>
                          <a:rPr lang="en-GB" sz="3200" b="0" i="1" smtClean="0">
                            <a:solidFill>
                              <a:srgbClr val="0070C0"/>
                            </a:solidFill>
                            <a:latin typeface="Cambria Math" panose="02040503050406030204" pitchFamily="18" charset="0"/>
                          </a:rPr>
                          <m:t>−</m:t>
                        </m:r>
                        <m:r>
                          <a:rPr lang="en-GB" sz="3200" b="0" i="1" smtClean="0">
                            <a:solidFill>
                              <a:srgbClr val="0070C0"/>
                            </a:solidFill>
                            <a:latin typeface="Cambria Math" panose="02040503050406030204" pitchFamily="18" charset="0"/>
                          </a:rPr>
                          <m:t>𝑚</m:t>
                        </m:r>
                        <m:r>
                          <a:rPr lang="en-GB" sz="3200" b="0" i="1" smtClean="0">
                            <a:solidFill>
                              <a:srgbClr val="0070C0"/>
                            </a:solidFill>
                            <a:latin typeface="Cambria Math" panose="02040503050406030204" pitchFamily="18" charset="0"/>
                          </a:rPr>
                          <m:t>−1</m:t>
                        </m:r>
                      </m:oMath>
                    </m:oMathPara>
                  </a14:m>
                  <a:endParaRPr lang="en-US" sz="3200" dirty="0"/>
                </a:p>
              </p:txBody>
            </p:sp>
          </mc:Choice>
          <mc:Fallback xmlns="">
            <p:sp>
              <p:nvSpPr>
                <p:cNvPr id="9" name="TextBox 8">
                  <a:extLst>
                    <a:ext uri="{FF2B5EF4-FFF2-40B4-BE49-F238E27FC236}">
                      <a16:creationId xmlns:a16="http://schemas.microsoft.com/office/drawing/2014/main" id="{5BBDE527-94DB-D143-B565-977357FD6865}"/>
                    </a:ext>
                  </a:extLst>
                </p:cNvPr>
                <p:cNvSpPr txBox="1">
                  <a:spLocks noRot="1" noChangeAspect="1" noMove="1" noResize="1" noEditPoints="1" noAdjustHandles="1" noChangeArrowheads="1" noChangeShapeType="1" noTextEdit="1"/>
                </p:cNvSpPr>
                <p:nvPr/>
              </p:nvSpPr>
              <p:spPr>
                <a:xfrm>
                  <a:off x="6328410" y="3530588"/>
                  <a:ext cx="2815590" cy="584775"/>
                </a:xfrm>
                <a:prstGeom prst="rect">
                  <a:avLst/>
                </a:prstGeom>
                <a:blipFill>
                  <a:blip r:embed="rId7"/>
                  <a:stretch>
                    <a:fillRect r="-180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33D9B33-4313-AF48-8710-AD0592EE8F17}"/>
                  </a:ext>
                </a:extLst>
              </p:cNvPr>
              <p:cNvSpPr txBox="1"/>
              <p:nvPr/>
            </p:nvSpPr>
            <p:spPr>
              <a:xfrm>
                <a:off x="552864" y="4669360"/>
                <a:ext cx="8038272"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5400" b="0" i="1" smtClean="0">
                          <a:solidFill>
                            <a:srgbClr val="C00000"/>
                          </a:solidFill>
                          <a:latin typeface="Cambria Math" panose="02040503050406030204" pitchFamily="18" charset="0"/>
                        </a:rPr>
                        <m:t>𝐹</m:t>
                      </m:r>
                      <m:r>
                        <a:rPr lang="en-GB" sz="5400" b="0" i="1" smtClean="0">
                          <a:solidFill>
                            <a:srgbClr val="C00000"/>
                          </a:solidFill>
                          <a:latin typeface="Cambria Math" panose="02040503050406030204" pitchFamily="18" charset="0"/>
                        </a:rPr>
                        <m:t>(</m:t>
                      </m:r>
                      <m:sSub>
                        <m:sSubPr>
                          <m:ctrlPr>
                            <a:rPr lang="en-GB" sz="5400" b="0" i="1" smtClean="0">
                              <a:solidFill>
                                <a:srgbClr val="C00000"/>
                              </a:solidFill>
                              <a:latin typeface="Cambria Math" panose="02040503050406030204" pitchFamily="18" charset="0"/>
                            </a:rPr>
                          </m:ctrlPr>
                        </m:sSubPr>
                        <m:e>
                          <m:r>
                            <a:rPr lang="en-GB" sz="5400" b="0" i="1" smtClean="0">
                              <a:solidFill>
                                <a:srgbClr val="C00000"/>
                              </a:solidFill>
                              <a:latin typeface="Cambria Math" panose="02040503050406030204" pitchFamily="18" charset="0"/>
                            </a:rPr>
                            <m:t>𝑑𝑓</m:t>
                          </m:r>
                        </m:e>
                        <m:sub>
                          <m:r>
                            <a:rPr lang="en-GB" sz="5400" b="0" i="1" smtClean="0">
                              <a:solidFill>
                                <a:srgbClr val="C00000"/>
                              </a:solidFill>
                              <a:latin typeface="Cambria Math" panose="02040503050406030204" pitchFamily="18" charset="0"/>
                            </a:rPr>
                            <m:t>𝑀</m:t>
                          </m:r>
                        </m:sub>
                      </m:sSub>
                      <m:r>
                        <a:rPr lang="en-GB" sz="5400" b="0" i="1" smtClean="0">
                          <a:solidFill>
                            <a:srgbClr val="C00000"/>
                          </a:solidFill>
                          <a:latin typeface="Cambria Math" panose="02040503050406030204" pitchFamily="18" charset="0"/>
                        </a:rPr>
                        <m:t>,</m:t>
                      </m:r>
                      <m:sSub>
                        <m:sSubPr>
                          <m:ctrlPr>
                            <a:rPr lang="en-GB" sz="5400" i="1">
                              <a:solidFill>
                                <a:srgbClr val="C00000"/>
                              </a:solidFill>
                              <a:latin typeface="Cambria Math" panose="02040503050406030204" pitchFamily="18" charset="0"/>
                            </a:rPr>
                          </m:ctrlPr>
                        </m:sSubPr>
                        <m:e>
                          <m:r>
                            <a:rPr lang="en-GB" sz="5400" i="1">
                              <a:solidFill>
                                <a:srgbClr val="C00000"/>
                              </a:solidFill>
                              <a:latin typeface="Cambria Math" panose="02040503050406030204" pitchFamily="18" charset="0"/>
                            </a:rPr>
                            <m:t>𝑑𝑓</m:t>
                          </m:r>
                        </m:e>
                        <m:sub>
                          <m:r>
                            <a:rPr lang="en-GB" sz="5400" b="0" i="1" smtClean="0">
                              <a:solidFill>
                                <a:srgbClr val="C00000"/>
                              </a:solidFill>
                              <a:latin typeface="Cambria Math" panose="02040503050406030204" pitchFamily="18" charset="0"/>
                            </a:rPr>
                            <m:t>𝑅</m:t>
                          </m:r>
                        </m:sub>
                      </m:sSub>
                      <m:r>
                        <a:rPr lang="en-GB" sz="5400" b="0" i="1" smtClean="0">
                          <a:solidFill>
                            <a:srgbClr val="C00000"/>
                          </a:solidFill>
                          <a:latin typeface="Cambria Math" panose="02040503050406030204" pitchFamily="18" charset="0"/>
                        </a:rPr>
                        <m:t>)</m:t>
                      </m:r>
                      <m:r>
                        <a:rPr lang="en-US" sz="5400" b="0" i="1" smtClean="0">
                          <a:solidFill>
                            <a:srgbClr val="C00000"/>
                          </a:solidFill>
                          <a:latin typeface="Cambria Math" panose="02040503050406030204" pitchFamily="18" charset="0"/>
                        </a:rPr>
                        <m:t>=</m:t>
                      </m:r>
                      <m:sSub>
                        <m:sSubPr>
                          <m:ctrlPr>
                            <a:rPr lang="en-US" sz="5400" b="0" i="1" smtClean="0">
                              <a:solidFill>
                                <a:srgbClr val="C00000"/>
                              </a:solidFill>
                              <a:latin typeface="Cambria Math" panose="02040503050406030204" pitchFamily="18" charset="0"/>
                            </a:rPr>
                          </m:ctrlPr>
                        </m:sSubPr>
                        <m:e>
                          <m:r>
                            <a:rPr lang="en-GB" sz="5400" b="0" i="1" smtClean="0">
                              <a:solidFill>
                                <a:srgbClr val="C00000"/>
                              </a:solidFill>
                              <a:latin typeface="Cambria Math" panose="02040503050406030204" pitchFamily="18" charset="0"/>
                            </a:rPr>
                            <m:t>𝑀𝑆</m:t>
                          </m:r>
                        </m:e>
                        <m:sub>
                          <m:r>
                            <a:rPr lang="en-GB" sz="5400" b="0" i="1" smtClean="0">
                              <a:solidFill>
                                <a:srgbClr val="C00000"/>
                              </a:solidFill>
                              <a:latin typeface="Cambria Math" panose="02040503050406030204" pitchFamily="18" charset="0"/>
                            </a:rPr>
                            <m:t>𝑀</m:t>
                          </m:r>
                        </m:sub>
                      </m:sSub>
                      <m:r>
                        <a:rPr lang="en-US" sz="5400" b="0" i="1" smtClean="0">
                          <a:solidFill>
                            <a:srgbClr val="C00000"/>
                          </a:solidFill>
                          <a:latin typeface="Cambria Math" panose="02040503050406030204" pitchFamily="18" charset="0"/>
                        </a:rPr>
                        <m:t>/</m:t>
                      </m:r>
                      <m:sSub>
                        <m:sSubPr>
                          <m:ctrlPr>
                            <a:rPr lang="en-US" sz="5400" b="0" i="1" smtClean="0">
                              <a:solidFill>
                                <a:srgbClr val="C00000"/>
                              </a:solidFill>
                              <a:latin typeface="Cambria Math" panose="02040503050406030204" pitchFamily="18" charset="0"/>
                            </a:rPr>
                          </m:ctrlPr>
                        </m:sSubPr>
                        <m:e>
                          <m:r>
                            <a:rPr lang="en-GB" sz="5400" b="0" i="1" smtClean="0">
                              <a:solidFill>
                                <a:srgbClr val="C00000"/>
                              </a:solidFill>
                              <a:latin typeface="Cambria Math" panose="02040503050406030204" pitchFamily="18" charset="0"/>
                            </a:rPr>
                            <m:t>𝑀𝑆</m:t>
                          </m:r>
                        </m:e>
                        <m:sub>
                          <m:r>
                            <a:rPr lang="en-GB" sz="5400" b="0" i="1" smtClean="0">
                              <a:solidFill>
                                <a:srgbClr val="C00000"/>
                              </a:solidFill>
                              <a:latin typeface="Cambria Math" panose="02040503050406030204" pitchFamily="18" charset="0"/>
                            </a:rPr>
                            <m:t>𝑅</m:t>
                          </m:r>
                        </m:sub>
                      </m:sSub>
                    </m:oMath>
                  </m:oMathPara>
                </a14:m>
                <a:endParaRPr lang="en-US" sz="5400" dirty="0">
                  <a:solidFill>
                    <a:srgbClr val="C00000"/>
                  </a:solidFill>
                </a:endParaRPr>
              </a:p>
            </p:txBody>
          </p:sp>
        </mc:Choice>
        <mc:Fallback xmlns="">
          <p:sp>
            <p:nvSpPr>
              <p:cNvPr id="10" name="TextBox 9">
                <a:extLst>
                  <a:ext uri="{FF2B5EF4-FFF2-40B4-BE49-F238E27FC236}">
                    <a16:creationId xmlns:a16="http://schemas.microsoft.com/office/drawing/2014/main" id="{533D9B33-4313-AF48-8710-AD0592EE8F17}"/>
                  </a:ext>
                </a:extLst>
              </p:cNvPr>
              <p:cNvSpPr txBox="1">
                <a:spLocks noRot="1" noChangeAspect="1" noMove="1" noResize="1" noEditPoints="1" noAdjustHandles="1" noChangeArrowheads="1" noChangeShapeType="1" noTextEdit="1"/>
              </p:cNvSpPr>
              <p:nvPr/>
            </p:nvSpPr>
            <p:spPr>
              <a:xfrm>
                <a:off x="552864" y="4669360"/>
                <a:ext cx="8038272" cy="923330"/>
              </a:xfrm>
              <a:prstGeom prst="rect">
                <a:avLst/>
              </a:prstGeom>
              <a:blipFill>
                <a:blip r:embed="rId8"/>
                <a:stretch>
                  <a:fillRect b="-25676"/>
                </a:stretch>
              </a:blipFill>
            </p:spPr>
            <p:txBody>
              <a:bodyPr/>
              <a:lstStyle/>
              <a:p>
                <a:r>
                  <a:rPr lang="en-US">
                    <a:noFill/>
                  </a:rPr>
                  <a:t> </a:t>
                </a:r>
              </a:p>
            </p:txBody>
          </p:sp>
        </mc:Fallback>
      </mc:AlternateContent>
    </p:spTree>
    <p:extLst>
      <p:ext uri="{BB962C8B-B14F-4D97-AF65-F5344CB8AC3E}">
        <p14:creationId xmlns:p14="http://schemas.microsoft.com/office/powerpoint/2010/main" val="335739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14:presetBounceEnd="50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50000">
                                          <p:cBhvr additive="base">
                                            <p:cTn id="16" dur="5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2" fill="hold" nodeType="afterEffect" p14:presetBounceEnd="50000">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14:bounceEnd="50000">
                                          <p:cBhvr additive="base">
                                            <p:cTn id="21" dur="5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2" fill="hold" nodeType="after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1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46D819A-4DB7-BA42-8F2B-97314DF1D1C3}"/>
              </a:ext>
            </a:extLst>
          </p:cNvPr>
          <p:cNvSpPr txBox="1">
            <a:spLocks/>
          </p:cNvSpPr>
          <p:nvPr/>
        </p:nvSpPr>
        <p:spPr>
          <a:xfrm>
            <a:off x="628650" y="365126"/>
            <a:ext cx="7886700" cy="1325563"/>
          </a:xfrm>
          <a:prstGeom prst="rect">
            <a:avLst/>
          </a:prstGeom>
        </p:spPr>
        <p:txBody>
          <a:bodyPr anchor="t"/>
          <a:lstStyle>
            <a:lvl1pPr algn="l" defTabSz="914400" rtl="0" eaLnBrk="1" latinLnBrk="0" hangingPunct="1">
              <a:lnSpc>
                <a:spcPct val="90000"/>
              </a:lnSpc>
              <a:spcBef>
                <a:spcPct val="0"/>
              </a:spcBef>
              <a:buNone/>
              <a:defRPr sz="4400" b="0" i="0" kern="1200">
                <a:solidFill>
                  <a:srgbClr val="002060"/>
                </a:solidFill>
                <a:latin typeface="Nirmala UI" panose="020B0604020202020204" pitchFamily="34" charset="0"/>
                <a:ea typeface="+mj-ea"/>
                <a:cs typeface="Nirmala UI" panose="020B0604020202020204" pitchFamily="34" charset="0"/>
              </a:defRPr>
            </a:lvl1pPr>
          </a:lstStyle>
          <a:p>
            <a:r>
              <a:rPr lang="en-US" dirty="0"/>
              <a:t>The F-ratio distribution</a:t>
            </a:r>
          </a:p>
        </p:txBody>
      </p:sp>
      <mc:AlternateContent xmlns:mc="http://schemas.openxmlformats.org/markup-compatibility/2006">
        <mc:Choice xmlns:a14="http://schemas.microsoft.com/office/drawing/2010/main" Requires="a14">
          <p:sp>
            <p:nvSpPr>
              <p:cNvPr id="4" name="Pentagon 3">
                <a:extLst>
                  <a:ext uri="{FF2B5EF4-FFF2-40B4-BE49-F238E27FC236}">
                    <a16:creationId xmlns:a16="http://schemas.microsoft.com/office/drawing/2014/main" id="{E65A0F60-EF43-564F-8F08-74E42297654B}"/>
                  </a:ext>
                </a:extLst>
              </p:cNvPr>
              <p:cNvSpPr/>
              <p:nvPr/>
            </p:nvSpPr>
            <p:spPr>
              <a:xfrm>
                <a:off x="0" y="1690689"/>
                <a:ext cx="2438400" cy="411321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Nirmala UI" panose="020B0502040204020203" pitchFamily="34" charset="0"/>
                    <a:ea typeface="Nirmala UI" panose="020B0502040204020203" pitchFamily="34" charset="0"/>
                    <a:cs typeface="Nirmala UI" panose="020B0502040204020203" pitchFamily="34" charset="0"/>
                  </a:rPr>
                  <a:t>Adjust </a:t>
                </a:r>
                <a14:m>
                  <m:oMath xmlns:m="http://schemas.openxmlformats.org/officeDocument/2006/math">
                    <m:r>
                      <a:rPr lang="en-GB" sz="2400" i="1" smtClean="0">
                        <a:latin typeface="Cambria Math" panose="02040503050406030204" pitchFamily="18" charset="0"/>
                        <a:ea typeface="Nirmala UI" panose="020B0502040204020203" pitchFamily="34" charset="0"/>
                        <a:cs typeface="Nirmala UI" panose="020B0502040204020203" pitchFamily="34" charset="0"/>
                      </a:rPr>
                      <m:t>𝑚</m:t>
                    </m:r>
                  </m:oMath>
                </a14:m>
                <a:r>
                  <a:rPr lang="en-US" sz="2400" dirty="0"/>
                  <a:t> and </a:t>
                </a:r>
                <a14:m>
                  <m:oMath xmlns:m="http://schemas.openxmlformats.org/officeDocument/2006/math">
                    <m:r>
                      <a:rPr lang="en-US" sz="2400" i="1" dirty="0" smtClean="0">
                        <a:latin typeface="Cambria Math" panose="02040503050406030204" pitchFamily="18" charset="0"/>
                      </a:rPr>
                      <m:t>𝑛</m:t>
                    </m:r>
                  </m:oMath>
                </a14:m>
                <a:r>
                  <a:rPr lang="en-US" sz="2400" dirty="0"/>
                  <a:t> to change the F distribution</a:t>
                </a:r>
              </a:p>
              <a:p>
                <a:pPr algn="ctr"/>
                <a:endParaRPr lang="en-US" sz="2400" dirty="0"/>
              </a:p>
              <a:p>
                <a:r>
                  <a:rPr lang="en-US" sz="2400" dirty="0"/>
                  <a:t>Adjust </a:t>
                </a:r>
                <a14:m>
                  <m:oMath xmlns:m="http://schemas.openxmlformats.org/officeDocument/2006/math">
                    <m:sSub>
                      <m:sSubPr>
                        <m:ctrlPr>
                          <a:rPr lang="en-US" sz="2400" i="1" dirty="0" smtClean="0">
                            <a:latin typeface="Cambria Math" panose="02040503050406030204" pitchFamily="18" charset="0"/>
                          </a:rPr>
                        </m:ctrlPr>
                      </m:sSubPr>
                      <m:e>
                        <m:r>
                          <a:rPr lang="en-GB" sz="2400" b="0" i="1" dirty="0" smtClean="0">
                            <a:latin typeface="Cambria Math" panose="02040503050406030204" pitchFamily="18" charset="0"/>
                          </a:rPr>
                          <m:t>𝑆𝑆</m:t>
                        </m:r>
                      </m:e>
                      <m:sub>
                        <m:r>
                          <a:rPr lang="en-GB" sz="2400" b="0" i="1" dirty="0" smtClean="0">
                            <a:latin typeface="Cambria Math" panose="02040503050406030204" pitchFamily="18" charset="0"/>
                          </a:rPr>
                          <m:t>𝑀</m:t>
                        </m:r>
                      </m:sub>
                    </m:sSub>
                  </m:oMath>
                </a14:m>
                <a:r>
                  <a:rPr lang="en-US" sz="2400" dirty="0"/>
                  <a:t> and </a:t>
                </a:r>
                <a14:m>
                  <m:oMath xmlns:m="http://schemas.openxmlformats.org/officeDocument/2006/math">
                    <m:sSub>
                      <m:sSubPr>
                        <m:ctrlPr>
                          <a:rPr lang="en-US" sz="2400" i="1" dirty="0">
                            <a:latin typeface="Cambria Math" panose="02040503050406030204" pitchFamily="18" charset="0"/>
                          </a:rPr>
                        </m:ctrlPr>
                      </m:sSubPr>
                      <m:e>
                        <m:r>
                          <a:rPr lang="en-GB" sz="2400" i="1" dirty="0">
                            <a:latin typeface="Cambria Math" panose="02040503050406030204" pitchFamily="18" charset="0"/>
                          </a:rPr>
                          <m:t>𝑆𝑆</m:t>
                        </m:r>
                      </m:e>
                      <m:sub>
                        <m:r>
                          <a:rPr lang="en-GB" sz="2400" b="0" i="1" dirty="0" smtClean="0">
                            <a:latin typeface="Cambria Math" panose="02040503050406030204" pitchFamily="18" charset="0"/>
                          </a:rPr>
                          <m:t>𝑅</m:t>
                        </m:r>
                      </m:sub>
                    </m:sSub>
                  </m:oMath>
                </a14:m>
                <a:r>
                  <a:rPr lang="en-US" sz="2400" dirty="0"/>
                  <a:t> to change </a:t>
                </a:r>
                <a14:m>
                  <m:oMath xmlns:m="http://schemas.openxmlformats.org/officeDocument/2006/math">
                    <m:r>
                      <a:rPr lang="en-US" sz="2400" i="1" dirty="0" smtClean="0">
                        <a:latin typeface="Cambria Math" panose="02040503050406030204" pitchFamily="18" charset="0"/>
                      </a:rPr>
                      <m:t>𝑝</m:t>
                    </m:r>
                  </m:oMath>
                </a14:m>
                <a:endParaRPr lang="en-US" sz="2400" dirty="0"/>
              </a:p>
              <a:p>
                <a:pPr algn="ctr"/>
                <a:endParaRPr lang="en-US" sz="2400" dirty="0"/>
              </a:p>
            </p:txBody>
          </p:sp>
        </mc:Choice>
        <mc:Fallback>
          <p:sp>
            <p:nvSpPr>
              <p:cNvPr id="4" name="Pentagon 3">
                <a:extLst>
                  <a:ext uri="{FF2B5EF4-FFF2-40B4-BE49-F238E27FC236}">
                    <a16:creationId xmlns:a16="http://schemas.microsoft.com/office/drawing/2014/main" id="{E65A0F60-EF43-564F-8F08-74E42297654B}"/>
                  </a:ext>
                </a:extLst>
              </p:cNvPr>
              <p:cNvSpPr>
                <a:spLocks noRot="1" noChangeAspect="1" noMove="1" noResize="1" noEditPoints="1" noAdjustHandles="1" noChangeArrowheads="1" noChangeShapeType="1" noTextEdit="1"/>
              </p:cNvSpPr>
              <p:nvPr/>
            </p:nvSpPr>
            <p:spPr>
              <a:xfrm>
                <a:off x="0" y="1690689"/>
                <a:ext cx="2438400" cy="4113211"/>
              </a:xfrm>
              <a:prstGeom prst="homePlate">
                <a:avLst/>
              </a:prstGeom>
              <a:blipFill>
                <a:blip r:embed="rId5"/>
                <a:stretch>
                  <a:fillRect l="-3608"/>
                </a:stretch>
              </a:blipFill>
            </p:spPr>
            <p:txBody>
              <a:bodyPr/>
              <a:lstStyle/>
              <a:p>
                <a:r>
                  <a:rPr lang="en-US">
                    <a:noFill/>
                  </a:rPr>
                  <a:t> </a:t>
                </a:r>
              </a:p>
            </p:txBody>
          </p:sp>
        </mc:Fallback>
      </mc:AlternateContent>
      <p:pic>
        <p:nvPicPr>
          <p:cNvPr id="2" name="xerte_fdist.mp4" descr="xerte_fdist.mp4">
            <a:hlinkClick r:id="" action="ppaction://media"/>
            <a:extLst>
              <a:ext uri="{FF2B5EF4-FFF2-40B4-BE49-F238E27FC236}">
                <a16:creationId xmlns:a16="http://schemas.microsoft.com/office/drawing/2014/main" id="{3ECC29B4-B0C2-0F49-B86F-0A5D116DDF3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571750" y="2008583"/>
            <a:ext cx="6572250" cy="3413919"/>
          </a:xfrm>
          <a:prstGeom prst="rect">
            <a:avLst/>
          </a:prstGeom>
        </p:spPr>
      </p:pic>
    </p:spTree>
    <p:extLst>
      <p:ext uri="{BB962C8B-B14F-4D97-AF65-F5344CB8AC3E}">
        <p14:creationId xmlns:p14="http://schemas.microsoft.com/office/powerpoint/2010/main" val="180936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500"/>
                                  </p:stCondLst>
                                  <p:childTnLst>
                                    <p:cmd type="call" cmd="playFrom(0.0)">
                                      <p:cBhvr>
                                        <p:cTn id="11" dur="51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2C5B3EE-C8B9-4D48-BC25-798E46B0D871}"/>
                  </a:ext>
                </a:extLst>
              </p:cNvPr>
              <p:cNvSpPr txBox="1"/>
              <p:nvPr/>
            </p:nvSpPr>
            <p:spPr>
              <a:xfrm>
                <a:off x="2111711" y="1179893"/>
                <a:ext cx="492057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solidFill>
                            <a:schemeClr val="tx1"/>
                          </a:solidFill>
                          <a:latin typeface="Cambria Math" panose="02040503050406030204" pitchFamily="18" charset="0"/>
                        </a:rPr>
                        <m:t>𝑝</m:t>
                      </m:r>
                      <m:r>
                        <a:rPr lang="en-GB" sz="4400" b="0" i="1" smtClean="0">
                          <a:solidFill>
                            <a:schemeClr val="tx1"/>
                          </a:solidFill>
                          <a:latin typeface="Cambria Math" panose="02040503050406030204" pitchFamily="18" charset="0"/>
                        </a:rPr>
                        <m:t>(</m:t>
                      </m:r>
                      <m:r>
                        <a:rPr lang="en-GB" sz="4400" b="0" i="1" smtClean="0">
                          <a:solidFill>
                            <a:schemeClr val="tx1"/>
                          </a:solidFill>
                          <a:latin typeface="Cambria Math" panose="02040503050406030204" pitchFamily="18" charset="0"/>
                        </a:rPr>
                        <m:t>𝐹</m:t>
                      </m:r>
                      <m:r>
                        <a:rPr lang="en-GB" sz="4400" b="0" i="1" smtClean="0">
                          <a:solidFill>
                            <a:schemeClr val="tx1"/>
                          </a:solidFill>
                          <a:latin typeface="Cambria Math" panose="02040503050406030204" pitchFamily="18" charset="0"/>
                        </a:rPr>
                        <m:t>&gt;</m:t>
                      </m:r>
                      <m:sSub>
                        <m:sSubPr>
                          <m:ctrlPr>
                            <a:rPr lang="en-GB" sz="4400" b="0" i="1" smtClean="0">
                              <a:solidFill>
                                <a:schemeClr val="tx1"/>
                              </a:solidFill>
                              <a:latin typeface="Cambria Math" panose="02040503050406030204" pitchFamily="18" charset="0"/>
                            </a:rPr>
                          </m:ctrlPr>
                        </m:sSubPr>
                        <m:e>
                          <m:r>
                            <a:rPr lang="en-GB" sz="4400" b="0" i="1" smtClean="0">
                              <a:solidFill>
                                <a:schemeClr val="tx1"/>
                              </a:solidFill>
                              <a:latin typeface="Cambria Math" panose="02040503050406030204" pitchFamily="18" charset="0"/>
                            </a:rPr>
                            <m:t>𝐹</m:t>
                          </m:r>
                        </m:e>
                        <m:sub>
                          <m:r>
                            <a:rPr lang="en-GB" sz="4400" b="0" i="1" smtClean="0">
                              <a:solidFill>
                                <a:schemeClr val="tx1"/>
                              </a:solidFill>
                              <a:latin typeface="Cambria Math" panose="02040503050406030204" pitchFamily="18" charset="0"/>
                            </a:rPr>
                            <m:t>𝑜𝑏𝑠</m:t>
                          </m:r>
                        </m:sub>
                      </m:sSub>
                      <m:r>
                        <a:rPr lang="en-GB" sz="4400" b="0" i="1" smtClean="0">
                          <a:solidFill>
                            <a:schemeClr val="tx1"/>
                          </a:solidFill>
                          <a:latin typeface="Cambria Math" panose="02040503050406030204" pitchFamily="18" charset="0"/>
                        </a:rPr>
                        <m:t>|</m:t>
                      </m:r>
                      <m:sSub>
                        <m:sSubPr>
                          <m:ctrlPr>
                            <a:rPr lang="en-GB" sz="4400" b="0" i="1" smtClean="0">
                              <a:solidFill>
                                <a:schemeClr val="tx1"/>
                              </a:solidFill>
                              <a:latin typeface="Cambria Math" panose="02040503050406030204" pitchFamily="18" charset="0"/>
                            </a:rPr>
                          </m:ctrlPr>
                        </m:sSubPr>
                        <m:e>
                          <m:r>
                            <a:rPr lang="en-GB" sz="4400" b="0" i="1" smtClean="0">
                              <a:solidFill>
                                <a:schemeClr val="tx1"/>
                              </a:solidFill>
                              <a:latin typeface="Cambria Math" panose="02040503050406030204" pitchFamily="18" charset="0"/>
                            </a:rPr>
                            <m:t>𝐻</m:t>
                          </m:r>
                        </m:e>
                        <m:sub>
                          <m:r>
                            <a:rPr lang="en-GB" sz="4400" b="0" i="1" smtClean="0">
                              <a:solidFill>
                                <a:schemeClr val="tx1"/>
                              </a:solidFill>
                              <a:latin typeface="Cambria Math" panose="02040503050406030204" pitchFamily="18" charset="0"/>
                            </a:rPr>
                            <m:t>0</m:t>
                          </m:r>
                        </m:sub>
                      </m:sSub>
                      <m:r>
                        <a:rPr lang="en-GB" sz="4400" b="0" i="1" smtClean="0">
                          <a:latin typeface="Cambria Math" panose="02040503050406030204" pitchFamily="18" charset="0"/>
                        </a:rPr>
                        <m:t>,</m:t>
                      </m:r>
                      <m:r>
                        <a:rPr lang="en-GB" sz="4400" b="0" i="1" smtClean="0">
                          <a:latin typeface="Cambria Math" panose="02040503050406030204" pitchFamily="18" charset="0"/>
                        </a:rPr>
                        <m:t>𝑘</m:t>
                      </m:r>
                      <m:r>
                        <a:rPr lang="en-GB" sz="4400" b="0" i="1" smtClean="0">
                          <a:latin typeface="Cambria Math" panose="02040503050406030204" pitchFamily="18" charset="0"/>
                        </a:rPr>
                        <m:t>,</m:t>
                      </m:r>
                      <m:r>
                        <a:rPr lang="en-GB" sz="4400" b="0" i="1" smtClean="0">
                          <a:latin typeface="Cambria Math" panose="02040503050406030204" pitchFamily="18" charset="0"/>
                        </a:rPr>
                        <m:t>𝑛</m:t>
                      </m:r>
                      <m:r>
                        <a:rPr lang="en-GB" sz="4400" b="0" i="1" smtClean="0">
                          <a:latin typeface="Cambria Math" panose="02040503050406030204" pitchFamily="18" charset="0"/>
                        </a:rPr>
                        <m:t>)</m:t>
                      </m:r>
                    </m:oMath>
                  </m:oMathPara>
                </a14:m>
                <a:endParaRPr lang="en-US" sz="4400" dirty="0"/>
              </a:p>
            </p:txBody>
          </p:sp>
        </mc:Choice>
        <mc:Fallback xmlns="">
          <p:sp>
            <p:nvSpPr>
              <p:cNvPr id="3" name="TextBox 2">
                <a:extLst>
                  <a:ext uri="{FF2B5EF4-FFF2-40B4-BE49-F238E27FC236}">
                    <a16:creationId xmlns:a16="http://schemas.microsoft.com/office/drawing/2014/main" id="{72C5B3EE-C8B9-4D48-BC25-798E46B0D871}"/>
                  </a:ext>
                </a:extLst>
              </p:cNvPr>
              <p:cNvSpPr txBox="1">
                <a:spLocks noRot="1" noChangeAspect="1" noMove="1" noResize="1" noEditPoints="1" noAdjustHandles="1" noChangeArrowheads="1" noChangeShapeType="1" noTextEdit="1"/>
              </p:cNvSpPr>
              <p:nvPr/>
            </p:nvSpPr>
            <p:spPr>
              <a:xfrm>
                <a:off x="2111711" y="1179893"/>
                <a:ext cx="4920578" cy="677108"/>
              </a:xfrm>
              <a:prstGeom prst="rect">
                <a:avLst/>
              </a:prstGeom>
              <a:blipFill>
                <a:blip r:embed="rId3"/>
                <a:stretch>
                  <a:fillRect l="-2320" t="-1852" r="-3608" b="-33333"/>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79698DC2-9C5B-2241-9B15-6493554D4EC7}"/>
              </a:ext>
            </a:extLst>
          </p:cNvPr>
          <p:cNvGrpSpPr/>
          <p:nvPr/>
        </p:nvGrpSpPr>
        <p:grpSpPr>
          <a:xfrm>
            <a:off x="1432800" y="1180800"/>
            <a:ext cx="6757085" cy="2917575"/>
            <a:chOff x="9788130" y="3903999"/>
            <a:chExt cx="6757085" cy="2917575"/>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13D3C70-0707-2440-AC16-08750C494E82}"/>
                    </a:ext>
                  </a:extLst>
                </p:cNvPr>
                <p:cNvSpPr txBox="1"/>
                <p:nvPr/>
              </p:nvSpPr>
              <p:spPr>
                <a:xfrm>
                  <a:off x="10468530" y="3903999"/>
                  <a:ext cx="492057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C00000"/>
                            </a:solidFill>
                            <a:latin typeface="Cambria Math" panose="02040503050406030204" pitchFamily="18" charset="0"/>
                          </a:rPr>
                          <m:t>𝑝</m:t>
                        </m:r>
                        <m:r>
                          <a:rPr lang="en-GB" sz="4400" b="0" i="1" smtClean="0">
                            <a:latin typeface="Cambria Math" panose="02040503050406030204" pitchFamily="18" charset="0"/>
                          </a:rPr>
                          <m:t>(</m:t>
                        </m:r>
                        <m:r>
                          <a:rPr lang="en-GB" sz="4400" i="1">
                            <a:latin typeface="Cambria Math" panose="02040503050406030204" pitchFamily="18" charset="0"/>
                          </a:rPr>
                          <m:t>𝐹</m:t>
                        </m:r>
                        <m:r>
                          <a:rPr lang="en-GB" sz="4400" i="1">
                            <a:latin typeface="Cambria Math" panose="02040503050406030204" pitchFamily="18" charset="0"/>
                          </a:rPr>
                          <m:t>&gt;</m:t>
                        </m:r>
                        <m:sSub>
                          <m:sSubPr>
                            <m:ctrlPr>
                              <a:rPr lang="en-GB" sz="4400" i="1">
                                <a:latin typeface="Cambria Math" panose="02040503050406030204" pitchFamily="18" charset="0"/>
                              </a:rPr>
                            </m:ctrlPr>
                          </m:sSubPr>
                          <m:e>
                            <m:r>
                              <a:rPr lang="en-GB" sz="4400" i="1">
                                <a:latin typeface="Cambria Math" panose="02040503050406030204" pitchFamily="18" charset="0"/>
                              </a:rPr>
                              <m:t>𝐹</m:t>
                            </m:r>
                          </m:e>
                          <m:sub>
                            <m:r>
                              <a:rPr lang="en-GB" sz="4400" i="1">
                                <a:latin typeface="Cambria Math" panose="02040503050406030204" pitchFamily="18" charset="0"/>
                              </a:rPr>
                              <m:t>𝑜𝑏𝑠</m:t>
                            </m:r>
                          </m:sub>
                        </m:sSub>
                        <m:r>
                          <a:rPr lang="en-GB" sz="4400" b="0" i="1" smtClean="0">
                            <a:latin typeface="Cambria Math" panose="02040503050406030204" pitchFamily="18" charset="0"/>
                          </a:rPr>
                          <m:t>|</m:t>
                        </m:r>
                        <m:sSub>
                          <m:sSubPr>
                            <m:ctrlPr>
                              <a:rPr lang="en-GB" sz="4400" b="0" i="1" smtClean="0">
                                <a:latin typeface="Cambria Math" panose="02040503050406030204" pitchFamily="18" charset="0"/>
                              </a:rPr>
                            </m:ctrlPr>
                          </m:sSubPr>
                          <m:e>
                            <m:r>
                              <a:rPr lang="en-GB" sz="4400" b="0" i="1" smtClean="0">
                                <a:latin typeface="Cambria Math" panose="02040503050406030204" pitchFamily="18" charset="0"/>
                              </a:rPr>
                              <m:t>𝐻</m:t>
                            </m:r>
                          </m:e>
                          <m:sub>
                            <m:r>
                              <a:rPr lang="en-GB" sz="4400" b="0" i="1" smtClean="0">
                                <a:latin typeface="Cambria Math" panose="02040503050406030204" pitchFamily="18" charset="0"/>
                              </a:rPr>
                              <m:t>0</m:t>
                            </m:r>
                          </m:sub>
                        </m:sSub>
                        <m:r>
                          <a:rPr lang="en-GB" sz="4400" b="0" i="1" smtClean="0">
                            <a:latin typeface="Cambria Math" panose="02040503050406030204" pitchFamily="18" charset="0"/>
                          </a:rPr>
                          <m:t>,</m:t>
                        </m:r>
                        <m:r>
                          <a:rPr lang="en-GB" sz="4400" b="0" i="1" smtClean="0">
                            <a:latin typeface="Cambria Math" panose="02040503050406030204" pitchFamily="18" charset="0"/>
                          </a:rPr>
                          <m:t>𝑘</m:t>
                        </m:r>
                        <m:r>
                          <a:rPr lang="en-GB" sz="4400" b="0" i="1" smtClean="0">
                            <a:latin typeface="Cambria Math" panose="02040503050406030204" pitchFamily="18" charset="0"/>
                          </a:rPr>
                          <m:t>,</m:t>
                        </m:r>
                        <m:r>
                          <a:rPr lang="en-GB" sz="4400" b="0" i="1" smtClean="0">
                            <a:latin typeface="Cambria Math" panose="02040503050406030204" pitchFamily="18" charset="0"/>
                          </a:rPr>
                          <m:t>𝑛</m:t>
                        </m:r>
                        <m:r>
                          <a:rPr lang="en-GB" sz="4400" b="0" i="1" smtClean="0">
                            <a:latin typeface="Cambria Math" panose="02040503050406030204" pitchFamily="18" charset="0"/>
                          </a:rPr>
                          <m:t>)</m:t>
                        </m:r>
                      </m:oMath>
                    </m:oMathPara>
                  </a14:m>
                  <a:endParaRPr lang="en-US" sz="4400" dirty="0"/>
                </a:p>
              </p:txBody>
            </p:sp>
          </mc:Choice>
          <mc:Fallback xmlns="">
            <p:sp>
              <p:nvSpPr>
                <p:cNvPr id="4" name="TextBox 3">
                  <a:extLst>
                    <a:ext uri="{FF2B5EF4-FFF2-40B4-BE49-F238E27FC236}">
                      <a16:creationId xmlns:a16="http://schemas.microsoft.com/office/drawing/2014/main" id="{913D3C70-0707-2440-AC16-08750C494E82}"/>
                    </a:ext>
                  </a:extLst>
                </p:cNvPr>
                <p:cNvSpPr txBox="1">
                  <a:spLocks noRot="1" noChangeAspect="1" noMove="1" noResize="1" noEditPoints="1" noAdjustHandles="1" noChangeArrowheads="1" noChangeShapeType="1" noTextEdit="1"/>
                </p:cNvSpPr>
                <p:nvPr/>
              </p:nvSpPr>
              <p:spPr>
                <a:xfrm>
                  <a:off x="10468530" y="3903999"/>
                  <a:ext cx="4920578" cy="677108"/>
                </a:xfrm>
                <a:prstGeom prst="rect">
                  <a:avLst/>
                </a:prstGeom>
                <a:blipFill>
                  <a:blip r:embed="rId4"/>
                  <a:stretch>
                    <a:fillRect l="-2320" t="-1852" r="-3608" b="-3333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D76178B2-F0E7-AA4F-835E-3D018F41CC2F}"/>
                </a:ext>
              </a:extLst>
            </p:cNvPr>
            <p:cNvSpPr txBox="1"/>
            <p:nvPr/>
          </p:nvSpPr>
          <p:spPr>
            <a:xfrm>
              <a:off x="9788130" y="6236799"/>
              <a:ext cx="6757085" cy="584775"/>
            </a:xfrm>
            <a:prstGeom prst="rect">
              <a:avLst/>
            </a:prstGeom>
            <a:noFill/>
          </p:spPr>
          <p:txBody>
            <a:bodyPr wrap="square" rtlCol="0">
              <a:spAutoFit/>
            </a:bodyPr>
            <a:lstStyle/>
            <a:p>
              <a:r>
                <a:rPr lang="en-US" sz="3200" dirty="0">
                  <a:solidFill>
                    <a:srgbClr val="C00000"/>
                  </a:solidFill>
                  <a:latin typeface="Nirmala UI" panose="020B0502040204020203" pitchFamily="34" charset="0"/>
                  <a:ea typeface="Nirmala UI" panose="020B0502040204020203" pitchFamily="34" charset="0"/>
                  <a:cs typeface="Nirmala UI" panose="020B0502040204020203" pitchFamily="34" charset="0"/>
                </a:rPr>
                <a:t>Probability</a:t>
              </a:r>
              <a:r>
                <a:rPr lang="en-US" sz="3200" dirty="0">
                  <a:latin typeface="Nirmala UI" panose="020B0502040204020203" pitchFamily="34" charset="0"/>
                  <a:ea typeface="Nirmala UI" panose="020B0502040204020203" pitchFamily="34" charset="0"/>
                  <a:cs typeface="Nirmala UI" panose="020B0502040204020203" pitchFamily="34" charset="0"/>
                </a:rPr>
                <a:t> </a:t>
              </a:r>
            </a:p>
          </p:txBody>
        </p:sp>
      </p:grpSp>
      <p:grpSp>
        <p:nvGrpSpPr>
          <p:cNvPr id="18" name="Group 17">
            <a:extLst>
              <a:ext uri="{FF2B5EF4-FFF2-40B4-BE49-F238E27FC236}">
                <a16:creationId xmlns:a16="http://schemas.microsoft.com/office/drawing/2014/main" id="{A7C3EEA8-BE5E-9D42-A1FD-89A0A37539CC}"/>
              </a:ext>
            </a:extLst>
          </p:cNvPr>
          <p:cNvGrpSpPr/>
          <p:nvPr/>
        </p:nvGrpSpPr>
        <p:grpSpPr>
          <a:xfrm>
            <a:off x="1432800" y="1180800"/>
            <a:ext cx="6757085" cy="3410018"/>
            <a:chOff x="7940712" y="1381007"/>
            <a:chExt cx="6757085" cy="3410018"/>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4CDE91-B497-9F46-BDEA-2B35ADEA44A6}"/>
                    </a:ext>
                  </a:extLst>
                </p:cNvPr>
                <p:cNvSpPr txBox="1"/>
                <p:nvPr/>
              </p:nvSpPr>
              <p:spPr>
                <a:xfrm>
                  <a:off x="8621112" y="1381007"/>
                  <a:ext cx="492057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C00000"/>
                            </a:solidFill>
                            <a:latin typeface="Cambria Math" panose="02040503050406030204" pitchFamily="18" charset="0"/>
                          </a:rPr>
                          <m:t>𝑝</m:t>
                        </m:r>
                        <m:r>
                          <a:rPr lang="en-GB" sz="4400" b="0" i="1" smtClean="0">
                            <a:latin typeface="Cambria Math" panose="02040503050406030204" pitchFamily="18" charset="0"/>
                          </a:rPr>
                          <m:t>(</m:t>
                        </m:r>
                        <m:r>
                          <a:rPr lang="en-GB" sz="4400" i="1" smtClean="0">
                            <a:solidFill>
                              <a:srgbClr val="07BF05"/>
                            </a:solidFill>
                            <a:latin typeface="Cambria Math" panose="02040503050406030204" pitchFamily="18" charset="0"/>
                          </a:rPr>
                          <m:t>𝐹</m:t>
                        </m:r>
                        <m:r>
                          <a:rPr lang="en-GB" sz="4400" i="1" smtClean="0">
                            <a:solidFill>
                              <a:srgbClr val="07BF05"/>
                            </a:solidFill>
                            <a:latin typeface="Cambria Math" panose="02040503050406030204" pitchFamily="18" charset="0"/>
                          </a:rPr>
                          <m:t>&gt;</m:t>
                        </m:r>
                        <m:sSub>
                          <m:sSubPr>
                            <m:ctrlPr>
                              <a:rPr lang="en-GB" sz="4400" i="1">
                                <a:solidFill>
                                  <a:srgbClr val="07BF05"/>
                                </a:solidFill>
                                <a:latin typeface="Cambria Math" panose="02040503050406030204" pitchFamily="18" charset="0"/>
                              </a:rPr>
                            </m:ctrlPr>
                          </m:sSubPr>
                          <m:e>
                            <m:r>
                              <a:rPr lang="en-GB" sz="4400" i="1">
                                <a:solidFill>
                                  <a:srgbClr val="07BF05"/>
                                </a:solidFill>
                                <a:latin typeface="Cambria Math" panose="02040503050406030204" pitchFamily="18" charset="0"/>
                              </a:rPr>
                              <m:t>𝐹</m:t>
                            </m:r>
                          </m:e>
                          <m:sub>
                            <m:r>
                              <a:rPr lang="en-GB" sz="4400" i="1">
                                <a:solidFill>
                                  <a:srgbClr val="07BF05"/>
                                </a:solidFill>
                                <a:latin typeface="Cambria Math" panose="02040503050406030204" pitchFamily="18" charset="0"/>
                              </a:rPr>
                              <m:t>𝑜𝑏𝑠</m:t>
                            </m:r>
                          </m:sub>
                        </m:sSub>
                        <m:r>
                          <a:rPr lang="en-GB" sz="4400" b="0" i="1" smtClean="0">
                            <a:latin typeface="Cambria Math" panose="02040503050406030204" pitchFamily="18" charset="0"/>
                          </a:rPr>
                          <m:t>|</m:t>
                        </m:r>
                        <m:sSub>
                          <m:sSubPr>
                            <m:ctrlPr>
                              <a:rPr lang="en-GB" sz="4400" b="0" i="1" smtClean="0">
                                <a:latin typeface="Cambria Math" panose="02040503050406030204" pitchFamily="18" charset="0"/>
                              </a:rPr>
                            </m:ctrlPr>
                          </m:sSubPr>
                          <m:e>
                            <m:r>
                              <a:rPr lang="en-GB" sz="4400" b="0" i="1" smtClean="0">
                                <a:latin typeface="Cambria Math" panose="02040503050406030204" pitchFamily="18" charset="0"/>
                              </a:rPr>
                              <m:t>𝐻</m:t>
                            </m:r>
                          </m:e>
                          <m:sub>
                            <m:r>
                              <a:rPr lang="en-GB" sz="4400" b="0" i="1" smtClean="0">
                                <a:latin typeface="Cambria Math" panose="02040503050406030204" pitchFamily="18" charset="0"/>
                              </a:rPr>
                              <m:t>0</m:t>
                            </m:r>
                          </m:sub>
                        </m:sSub>
                        <m:r>
                          <a:rPr lang="en-GB" sz="4400" b="0" i="1" smtClean="0">
                            <a:latin typeface="Cambria Math" panose="02040503050406030204" pitchFamily="18" charset="0"/>
                          </a:rPr>
                          <m:t>,</m:t>
                        </m:r>
                        <m:r>
                          <a:rPr lang="en-GB" sz="4400" b="0" i="1" smtClean="0">
                            <a:latin typeface="Cambria Math" panose="02040503050406030204" pitchFamily="18" charset="0"/>
                          </a:rPr>
                          <m:t>𝑘</m:t>
                        </m:r>
                        <m:r>
                          <a:rPr lang="en-GB" sz="4400" b="0" i="1" smtClean="0">
                            <a:latin typeface="Cambria Math" panose="02040503050406030204" pitchFamily="18" charset="0"/>
                          </a:rPr>
                          <m:t>,</m:t>
                        </m:r>
                        <m:r>
                          <a:rPr lang="en-GB" sz="4400" b="0" i="1" smtClean="0">
                            <a:latin typeface="Cambria Math" panose="02040503050406030204" pitchFamily="18" charset="0"/>
                          </a:rPr>
                          <m:t>𝑛</m:t>
                        </m:r>
                        <m:r>
                          <a:rPr lang="en-GB" sz="4400" b="0" i="1" smtClean="0">
                            <a:latin typeface="Cambria Math" panose="02040503050406030204" pitchFamily="18" charset="0"/>
                          </a:rPr>
                          <m:t>)</m:t>
                        </m:r>
                      </m:oMath>
                    </m:oMathPara>
                  </a14:m>
                  <a:endParaRPr lang="en-US" sz="4400" dirty="0"/>
                </a:p>
              </p:txBody>
            </p:sp>
          </mc:Choice>
          <mc:Fallback xmlns="">
            <p:sp>
              <p:nvSpPr>
                <p:cNvPr id="5" name="TextBox 4">
                  <a:extLst>
                    <a:ext uri="{FF2B5EF4-FFF2-40B4-BE49-F238E27FC236}">
                      <a16:creationId xmlns:a16="http://schemas.microsoft.com/office/drawing/2014/main" id="{D54CDE91-B497-9F46-BDEA-2B35ADEA44A6}"/>
                    </a:ext>
                  </a:extLst>
                </p:cNvPr>
                <p:cNvSpPr txBox="1">
                  <a:spLocks noRot="1" noChangeAspect="1" noMove="1" noResize="1" noEditPoints="1" noAdjustHandles="1" noChangeArrowheads="1" noChangeShapeType="1" noTextEdit="1"/>
                </p:cNvSpPr>
                <p:nvPr/>
              </p:nvSpPr>
              <p:spPr>
                <a:xfrm>
                  <a:off x="8621112" y="1381007"/>
                  <a:ext cx="4920578" cy="677108"/>
                </a:xfrm>
                <a:prstGeom prst="rect">
                  <a:avLst/>
                </a:prstGeom>
                <a:blipFill>
                  <a:blip r:embed="rId5"/>
                  <a:stretch>
                    <a:fillRect l="-2320" t="-1852" r="-3608" b="-3333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DE853D3-A62E-3842-8237-F460B63AE66A}"/>
                </a:ext>
              </a:extLst>
            </p:cNvPr>
            <p:cNvSpPr txBox="1"/>
            <p:nvPr/>
          </p:nvSpPr>
          <p:spPr>
            <a:xfrm>
              <a:off x="7940712" y="3713807"/>
              <a:ext cx="6757085" cy="1077218"/>
            </a:xfrm>
            <a:prstGeom prst="rect">
              <a:avLst/>
            </a:prstGeom>
            <a:noFill/>
          </p:spPr>
          <p:txBody>
            <a:bodyPr wrap="square" rtlCol="0">
              <a:spAutoFit/>
            </a:bodyPr>
            <a:lstStyle/>
            <a:p>
              <a:r>
                <a:rPr lang="en-US" sz="3200" dirty="0">
                  <a:solidFill>
                    <a:srgbClr val="C00000"/>
                  </a:solidFill>
                  <a:latin typeface="Nirmala UI" panose="020B0502040204020203" pitchFamily="34" charset="0"/>
                  <a:ea typeface="Nirmala UI" panose="020B0502040204020203" pitchFamily="34" charset="0"/>
                  <a:cs typeface="Nirmala UI" panose="020B0502040204020203" pitchFamily="34" charset="0"/>
                </a:rPr>
                <a:t>Probability</a:t>
              </a:r>
              <a:r>
                <a:rPr lang="en-US" sz="3200" dirty="0">
                  <a:latin typeface="Nirmala UI" panose="020B0502040204020203" pitchFamily="34" charset="0"/>
                  <a:ea typeface="Nirmala UI" panose="020B0502040204020203" pitchFamily="34" charset="0"/>
                  <a:cs typeface="Nirmala UI" panose="020B0502040204020203" pitchFamily="34" charset="0"/>
                </a:rPr>
                <a:t> of </a:t>
              </a:r>
              <a:r>
                <a:rPr lang="en-US" sz="3200" dirty="0">
                  <a:solidFill>
                    <a:srgbClr val="07BF05"/>
                  </a:solidFill>
                  <a:latin typeface="Nirmala UI" panose="020B0502040204020203" pitchFamily="34" charset="0"/>
                  <a:ea typeface="Nirmala UI" panose="020B0502040204020203" pitchFamily="34" charset="0"/>
                  <a:cs typeface="Nirmala UI" panose="020B0502040204020203" pitchFamily="34" charset="0"/>
                </a:rPr>
                <a:t>observing this F-ratio or higher</a:t>
              </a:r>
              <a:r>
                <a:rPr lang="en-US" sz="3200" dirty="0">
                  <a:latin typeface="Nirmala UI" panose="020B0502040204020203" pitchFamily="34" charset="0"/>
                  <a:ea typeface="Nirmala UI" panose="020B0502040204020203" pitchFamily="34" charset="0"/>
                  <a:cs typeface="Nirmala UI" panose="020B0502040204020203" pitchFamily="34" charset="0"/>
                </a:rPr>
                <a:t> </a:t>
              </a:r>
            </a:p>
          </p:txBody>
        </p:sp>
      </p:grpSp>
      <p:grpSp>
        <p:nvGrpSpPr>
          <p:cNvPr id="19" name="Group 18">
            <a:extLst>
              <a:ext uri="{FF2B5EF4-FFF2-40B4-BE49-F238E27FC236}">
                <a16:creationId xmlns:a16="http://schemas.microsoft.com/office/drawing/2014/main" id="{670AAD4D-D700-3740-8F49-A0A97E704020}"/>
              </a:ext>
            </a:extLst>
          </p:cNvPr>
          <p:cNvGrpSpPr/>
          <p:nvPr/>
        </p:nvGrpSpPr>
        <p:grpSpPr>
          <a:xfrm>
            <a:off x="1432800" y="1180800"/>
            <a:ext cx="6757085" cy="3410018"/>
            <a:chOff x="10162156" y="2549482"/>
            <a:chExt cx="6757085" cy="3410018"/>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FA93987-9DDB-E346-821A-A4D5372667C9}"/>
                    </a:ext>
                  </a:extLst>
                </p:cNvPr>
                <p:cNvSpPr txBox="1"/>
                <p:nvPr/>
              </p:nvSpPr>
              <p:spPr>
                <a:xfrm>
                  <a:off x="10842556" y="2549482"/>
                  <a:ext cx="492057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C00000"/>
                            </a:solidFill>
                            <a:latin typeface="Cambria Math" panose="02040503050406030204" pitchFamily="18" charset="0"/>
                          </a:rPr>
                          <m:t>𝑝</m:t>
                        </m:r>
                        <m:r>
                          <a:rPr lang="en-GB" sz="4400" b="0" i="1" smtClean="0">
                            <a:latin typeface="Cambria Math" panose="02040503050406030204" pitchFamily="18" charset="0"/>
                          </a:rPr>
                          <m:t>(</m:t>
                        </m:r>
                        <m:r>
                          <a:rPr lang="en-GB" sz="4400" i="1" smtClean="0">
                            <a:solidFill>
                              <a:srgbClr val="07BF05"/>
                            </a:solidFill>
                            <a:latin typeface="Cambria Math" panose="02040503050406030204" pitchFamily="18" charset="0"/>
                          </a:rPr>
                          <m:t>𝐹</m:t>
                        </m:r>
                        <m:r>
                          <a:rPr lang="en-GB" sz="4400" i="1" smtClean="0">
                            <a:solidFill>
                              <a:srgbClr val="07BF05"/>
                            </a:solidFill>
                            <a:latin typeface="Cambria Math" panose="02040503050406030204" pitchFamily="18" charset="0"/>
                          </a:rPr>
                          <m:t>&gt;</m:t>
                        </m:r>
                        <m:sSub>
                          <m:sSubPr>
                            <m:ctrlPr>
                              <a:rPr lang="en-GB" sz="4400" i="1">
                                <a:solidFill>
                                  <a:srgbClr val="07BF05"/>
                                </a:solidFill>
                                <a:latin typeface="Cambria Math" panose="02040503050406030204" pitchFamily="18" charset="0"/>
                              </a:rPr>
                            </m:ctrlPr>
                          </m:sSubPr>
                          <m:e>
                            <m:r>
                              <a:rPr lang="en-GB" sz="4400" i="1">
                                <a:solidFill>
                                  <a:srgbClr val="07BF05"/>
                                </a:solidFill>
                                <a:latin typeface="Cambria Math" panose="02040503050406030204" pitchFamily="18" charset="0"/>
                              </a:rPr>
                              <m:t>𝐹</m:t>
                            </m:r>
                          </m:e>
                          <m:sub>
                            <m:r>
                              <a:rPr lang="en-GB" sz="4400" i="1">
                                <a:solidFill>
                                  <a:srgbClr val="07BF05"/>
                                </a:solidFill>
                                <a:latin typeface="Cambria Math" panose="02040503050406030204" pitchFamily="18" charset="0"/>
                              </a:rPr>
                              <m:t>𝑜𝑏𝑠</m:t>
                            </m:r>
                          </m:sub>
                        </m:sSub>
                        <m:r>
                          <a:rPr lang="en-GB" sz="4400" b="0" i="1" smtClean="0">
                            <a:solidFill>
                              <a:schemeClr val="accent4">
                                <a:lumMod val="75000"/>
                              </a:schemeClr>
                            </a:solidFill>
                            <a:latin typeface="Cambria Math" panose="02040503050406030204" pitchFamily="18" charset="0"/>
                          </a:rPr>
                          <m:t>|</m:t>
                        </m:r>
                        <m:sSub>
                          <m:sSubPr>
                            <m:ctrlPr>
                              <a:rPr lang="en-GB" sz="4400" b="0" i="1" smtClean="0">
                                <a:latin typeface="Cambria Math" panose="02040503050406030204" pitchFamily="18" charset="0"/>
                              </a:rPr>
                            </m:ctrlPr>
                          </m:sSubPr>
                          <m:e>
                            <m:r>
                              <a:rPr lang="en-GB" sz="4400" b="0" i="1" smtClean="0">
                                <a:latin typeface="Cambria Math" panose="02040503050406030204" pitchFamily="18" charset="0"/>
                              </a:rPr>
                              <m:t>𝐻</m:t>
                            </m:r>
                          </m:e>
                          <m:sub>
                            <m:r>
                              <a:rPr lang="en-GB" sz="4400" b="0" i="1" smtClean="0">
                                <a:latin typeface="Cambria Math" panose="02040503050406030204" pitchFamily="18" charset="0"/>
                              </a:rPr>
                              <m:t>0</m:t>
                            </m:r>
                          </m:sub>
                        </m:sSub>
                        <m:r>
                          <a:rPr lang="en-GB" sz="4400" b="0" i="1" smtClean="0">
                            <a:latin typeface="Cambria Math" panose="02040503050406030204" pitchFamily="18" charset="0"/>
                          </a:rPr>
                          <m:t>,</m:t>
                        </m:r>
                        <m:r>
                          <a:rPr lang="en-GB" sz="4400" b="0" i="1" smtClean="0">
                            <a:latin typeface="Cambria Math" panose="02040503050406030204" pitchFamily="18" charset="0"/>
                          </a:rPr>
                          <m:t>𝑘</m:t>
                        </m:r>
                        <m:r>
                          <a:rPr lang="en-GB" sz="4400" b="0" i="1" smtClean="0">
                            <a:latin typeface="Cambria Math" panose="02040503050406030204" pitchFamily="18" charset="0"/>
                          </a:rPr>
                          <m:t>,</m:t>
                        </m:r>
                        <m:r>
                          <a:rPr lang="en-GB" sz="4400" b="0" i="1" smtClean="0">
                            <a:latin typeface="Cambria Math" panose="02040503050406030204" pitchFamily="18" charset="0"/>
                          </a:rPr>
                          <m:t>𝑛</m:t>
                        </m:r>
                        <m:r>
                          <a:rPr lang="en-GB" sz="4400" b="0" i="1" smtClean="0">
                            <a:latin typeface="Cambria Math" panose="02040503050406030204" pitchFamily="18" charset="0"/>
                          </a:rPr>
                          <m:t>)</m:t>
                        </m:r>
                      </m:oMath>
                    </m:oMathPara>
                  </a14:m>
                  <a:endParaRPr lang="en-US" sz="4400" dirty="0"/>
                </a:p>
              </p:txBody>
            </p:sp>
          </mc:Choice>
          <mc:Fallback xmlns="">
            <p:sp>
              <p:nvSpPr>
                <p:cNvPr id="6" name="TextBox 5">
                  <a:extLst>
                    <a:ext uri="{FF2B5EF4-FFF2-40B4-BE49-F238E27FC236}">
                      <a16:creationId xmlns:a16="http://schemas.microsoft.com/office/drawing/2014/main" id="{BFA93987-9DDB-E346-821A-A4D5372667C9}"/>
                    </a:ext>
                  </a:extLst>
                </p:cNvPr>
                <p:cNvSpPr txBox="1">
                  <a:spLocks noRot="1" noChangeAspect="1" noMove="1" noResize="1" noEditPoints="1" noAdjustHandles="1" noChangeArrowheads="1" noChangeShapeType="1" noTextEdit="1"/>
                </p:cNvSpPr>
                <p:nvPr/>
              </p:nvSpPr>
              <p:spPr>
                <a:xfrm>
                  <a:off x="10842556" y="2549482"/>
                  <a:ext cx="4920578" cy="677108"/>
                </a:xfrm>
                <a:prstGeom prst="rect">
                  <a:avLst/>
                </a:prstGeom>
                <a:blipFill>
                  <a:blip r:embed="rId6"/>
                  <a:stretch>
                    <a:fillRect l="-2320" t="-1852" r="-3608" b="-33333"/>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77EDF11-DBDA-7E4E-9439-6BD04B1E2B01}"/>
                </a:ext>
              </a:extLst>
            </p:cNvPr>
            <p:cNvSpPr txBox="1"/>
            <p:nvPr/>
          </p:nvSpPr>
          <p:spPr>
            <a:xfrm>
              <a:off x="10162156" y="4882282"/>
              <a:ext cx="6757085" cy="1077218"/>
            </a:xfrm>
            <a:prstGeom prst="rect">
              <a:avLst/>
            </a:prstGeom>
            <a:noFill/>
          </p:spPr>
          <p:txBody>
            <a:bodyPr wrap="square" rtlCol="0">
              <a:spAutoFit/>
            </a:bodyPr>
            <a:lstStyle/>
            <a:p>
              <a:r>
                <a:rPr lang="en-US" sz="3200" dirty="0">
                  <a:solidFill>
                    <a:srgbClr val="C00000"/>
                  </a:solidFill>
                  <a:latin typeface="Nirmala UI" panose="020B0502040204020203" pitchFamily="34" charset="0"/>
                  <a:ea typeface="Nirmala UI" panose="020B0502040204020203" pitchFamily="34" charset="0"/>
                  <a:cs typeface="Nirmala UI" panose="020B0502040204020203" pitchFamily="34" charset="0"/>
                </a:rPr>
                <a:t>Probability</a:t>
              </a:r>
              <a:r>
                <a:rPr lang="en-US" sz="3200" dirty="0">
                  <a:latin typeface="Nirmala UI" panose="020B0502040204020203" pitchFamily="34" charset="0"/>
                  <a:ea typeface="Nirmala UI" panose="020B0502040204020203" pitchFamily="34" charset="0"/>
                  <a:cs typeface="Nirmala UI" panose="020B0502040204020203" pitchFamily="34" charset="0"/>
                </a:rPr>
                <a:t> of </a:t>
              </a:r>
              <a:r>
                <a:rPr lang="en-US" sz="3200" dirty="0">
                  <a:solidFill>
                    <a:srgbClr val="07BF05"/>
                  </a:solidFill>
                  <a:latin typeface="Nirmala UI" panose="020B0502040204020203" pitchFamily="34" charset="0"/>
                  <a:ea typeface="Nirmala UI" panose="020B0502040204020203" pitchFamily="34" charset="0"/>
                  <a:cs typeface="Nirmala UI" panose="020B0502040204020203" pitchFamily="34" charset="0"/>
                </a:rPr>
                <a:t>observing this F-ratio or higher</a:t>
              </a:r>
              <a:r>
                <a:rPr lang="en-US" sz="3200" dirty="0">
                  <a:latin typeface="Nirmala UI" panose="020B0502040204020203" pitchFamily="34" charset="0"/>
                  <a:ea typeface="Nirmala UI" panose="020B0502040204020203" pitchFamily="34" charset="0"/>
                  <a:cs typeface="Nirmala UI" panose="020B0502040204020203" pitchFamily="34" charset="0"/>
                </a:rPr>
                <a:t> </a:t>
              </a:r>
              <a:r>
                <a:rPr lang="en-US" sz="32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given that</a:t>
              </a:r>
            </a:p>
          </p:txBody>
        </p:sp>
      </p:grpSp>
      <p:grpSp>
        <p:nvGrpSpPr>
          <p:cNvPr id="20" name="Group 19">
            <a:extLst>
              <a:ext uri="{FF2B5EF4-FFF2-40B4-BE49-F238E27FC236}">
                <a16:creationId xmlns:a16="http://schemas.microsoft.com/office/drawing/2014/main" id="{A51BBD18-D6BA-4F41-981D-63DB12AA4704}"/>
              </a:ext>
            </a:extLst>
          </p:cNvPr>
          <p:cNvGrpSpPr/>
          <p:nvPr/>
        </p:nvGrpSpPr>
        <p:grpSpPr>
          <a:xfrm>
            <a:off x="1432800" y="1180800"/>
            <a:ext cx="6757085" cy="3902460"/>
            <a:chOff x="9662596" y="1185895"/>
            <a:chExt cx="6757085" cy="390246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53D8AD-846F-F54E-8379-2A2DC84BE989}"/>
                    </a:ext>
                  </a:extLst>
                </p:cNvPr>
                <p:cNvSpPr txBox="1"/>
                <p:nvPr/>
              </p:nvSpPr>
              <p:spPr>
                <a:xfrm>
                  <a:off x="10342996" y="1185895"/>
                  <a:ext cx="492057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C00000"/>
                            </a:solidFill>
                            <a:latin typeface="Cambria Math" panose="02040503050406030204" pitchFamily="18" charset="0"/>
                          </a:rPr>
                          <m:t>𝑝</m:t>
                        </m:r>
                        <m:r>
                          <a:rPr lang="en-GB" sz="4400" b="0" i="1" smtClean="0">
                            <a:latin typeface="Cambria Math" panose="02040503050406030204" pitchFamily="18" charset="0"/>
                          </a:rPr>
                          <m:t>(</m:t>
                        </m:r>
                        <m:r>
                          <a:rPr lang="en-GB" sz="4400" i="1" smtClean="0">
                            <a:solidFill>
                              <a:srgbClr val="07BF05"/>
                            </a:solidFill>
                            <a:latin typeface="Cambria Math" panose="02040503050406030204" pitchFamily="18" charset="0"/>
                          </a:rPr>
                          <m:t>𝐹</m:t>
                        </m:r>
                        <m:r>
                          <a:rPr lang="en-GB" sz="4400" i="1" smtClean="0">
                            <a:solidFill>
                              <a:srgbClr val="07BF05"/>
                            </a:solidFill>
                            <a:latin typeface="Cambria Math" panose="02040503050406030204" pitchFamily="18" charset="0"/>
                          </a:rPr>
                          <m:t>&gt;</m:t>
                        </m:r>
                        <m:sSub>
                          <m:sSubPr>
                            <m:ctrlPr>
                              <a:rPr lang="en-GB" sz="4400" i="1">
                                <a:solidFill>
                                  <a:srgbClr val="07BF05"/>
                                </a:solidFill>
                                <a:latin typeface="Cambria Math" panose="02040503050406030204" pitchFamily="18" charset="0"/>
                              </a:rPr>
                            </m:ctrlPr>
                          </m:sSubPr>
                          <m:e>
                            <m:r>
                              <a:rPr lang="en-GB" sz="4400" i="1">
                                <a:solidFill>
                                  <a:srgbClr val="07BF05"/>
                                </a:solidFill>
                                <a:latin typeface="Cambria Math" panose="02040503050406030204" pitchFamily="18" charset="0"/>
                              </a:rPr>
                              <m:t>𝐹</m:t>
                            </m:r>
                          </m:e>
                          <m:sub>
                            <m:r>
                              <a:rPr lang="en-GB" sz="4400" i="1">
                                <a:solidFill>
                                  <a:srgbClr val="07BF05"/>
                                </a:solidFill>
                                <a:latin typeface="Cambria Math" panose="02040503050406030204" pitchFamily="18" charset="0"/>
                              </a:rPr>
                              <m:t>𝑜𝑏𝑠</m:t>
                            </m:r>
                          </m:sub>
                        </m:sSub>
                        <m:r>
                          <a:rPr lang="en-GB" sz="4400" b="0" i="1" smtClean="0">
                            <a:solidFill>
                              <a:schemeClr val="accent4">
                                <a:lumMod val="75000"/>
                              </a:schemeClr>
                            </a:solidFill>
                            <a:latin typeface="Cambria Math" panose="02040503050406030204" pitchFamily="18" charset="0"/>
                          </a:rPr>
                          <m:t>|</m:t>
                        </m:r>
                        <m:sSub>
                          <m:sSubPr>
                            <m:ctrlPr>
                              <a:rPr lang="en-GB" sz="4400" b="0" i="1" smtClean="0">
                                <a:solidFill>
                                  <a:srgbClr val="7030A0"/>
                                </a:solidFill>
                                <a:latin typeface="Cambria Math" panose="02040503050406030204" pitchFamily="18" charset="0"/>
                              </a:rPr>
                            </m:ctrlPr>
                          </m:sSubPr>
                          <m:e>
                            <m:r>
                              <a:rPr lang="en-GB" sz="4400" b="0" i="1" smtClean="0">
                                <a:solidFill>
                                  <a:srgbClr val="7030A0"/>
                                </a:solidFill>
                                <a:latin typeface="Cambria Math" panose="02040503050406030204" pitchFamily="18" charset="0"/>
                              </a:rPr>
                              <m:t>𝐻</m:t>
                            </m:r>
                          </m:e>
                          <m:sub>
                            <m:r>
                              <a:rPr lang="en-GB" sz="4400" b="0" i="1" smtClean="0">
                                <a:solidFill>
                                  <a:srgbClr val="7030A0"/>
                                </a:solidFill>
                                <a:latin typeface="Cambria Math" panose="02040503050406030204" pitchFamily="18" charset="0"/>
                              </a:rPr>
                              <m:t>0</m:t>
                            </m:r>
                          </m:sub>
                        </m:sSub>
                        <m:r>
                          <a:rPr lang="en-GB" sz="4400" b="0" i="1" smtClean="0">
                            <a:latin typeface="Cambria Math" panose="02040503050406030204" pitchFamily="18" charset="0"/>
                          </a:rPr>
                          <m:t>,</m:t>
                        </m:r>
                        <m:r>
                          <a:rPr lang="en-GB" sz="4400" b="0" i="1" smtClean="0">
                            <a:latin typeface="Cambria Math" panose="02040503050406030204" pitchFamily="18" charset="0"/>
                          </a:rPr>
                          <m:t>𝑘</m:t>
                        </m:r>
                        <m:r>
                          <a:rPr lang="en-GB" sz="4400" b="0" i="1" smtClean="0">
                            <a:latin typeface="Cambria Math" panose="02040503050406030204" pitchFamily="18" charset="0"/>
                          </a:rPr>
                          <m:t>,</m:t>
                        </m:r>
                        <m:r>
                          <a:rPr lang="en-GB" sz="4400" b="0" i="1" smtClean="0">
                            <a:latin typeface="Cambria Math" panose="02040503050406030204" pitchFamily="18" charset="0"/>
                          </a:rPr>
                          <m:t>𝑛</m:t>
                        </m:r>
                        <m:r>
                          <a:rPr lang="en-GB" sz="4400" b="0" i="1" smtClean="0">
                            <a:latin typeface="Cambria Math" panose="02040503050406030204" pitchFamily="18" charset="0"/>
                          </a:rPr>
                          <m:t>)</m:t>
                        </m:r>
                      </m:oMath>
                    </m:oMathPara>
                  </a14:m>
                  <a:endParaRPr lang="en-US" sz="4400" dirty="0"/>
                </a:p>
              </p:txBody>
            </p:sp>
          </mc:Choice>
          <mc:Fallback xmlns="">
            <p:sp>
              <p:nvSpPr>
                <p:cNvPr id="9" name="TextBox 8">
                  <a:extLst>
                    <a:ext uri="{FF2B5EF4-FFF2-40B4-BE49-F238E27FC236}">
                      <a16:creationId xmlns:a16="http://schemas.microsoft.com/office/drawing/2014/main" id="{B153D8AD-846F-F54E-8379-2A2DC84BE989}"/>
                    </a:ext>
                  </a:extLst>
                </p:cNvPr>
                <p:cNvSpPr txBox="1">
                  <a:spLocks noRot="1" noChangeAspect="1" noMove="1" noResize="1" noEditPoints="1" noAdjustHandles="1" noChangeArrowheads="1" noChangeShapeType="1" noTextEdit="1"/>
                </p:cNvSpPr>
                <p:nvPr/>
              </p:nvSpPr>
              <p:spPr>
                <a:xfrm>
                  <a:off x="10342996" y="1185895"/>
                  <a:ext cx="4920578" cy="677108"/>
                </a:xfrm>
                <a:prstGeom prst="rect">
                  <a:avLst/>
                </a:prstGeom>
                <a:blipFill>
                  <a:blip r:embed="rId7"/>
                  <a:stretch>
                    <a:fillRect l="-2320" t="-1852" r="-3608" b="-33333"/>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4DBD399-D267-8847-BEF1-C1904C464DEF}"/>
                </a:ext>
              </a:extLst>
            </p:cNvPr>
            <p:cNvSpPr txBox="1"/>
            <p:nvPr/>
          </p:nvSpPr>
          <p:spPr>
            <a:xfrm>
              <a:off x="9662596" y="3518695"/>
              <a:ext cx="6757085" cy="1569660"/>
            </a:xfrm>
            <a:prstGeom prst="rect">
              <a:avLst/>
            </a:prstGeom>
            <a:noFill/>
          </p:spPr>
          <p:txBody>
            <a:bodyPr wrap="square" rtlCol="0">
              <a:spAutoFit/>
            </a:bodyPr>
            <a:lstStyle/>
            <a:p>
              <a:r>
                <a:rPr lang="en-US" sz="3200" dirty="0">
                  <a:solidFill>
                    <a:srgbClr val="C00000"/>
                  </a:solidFill>
                  <a:latin typeface="Nirmala UI" panose="020B0502040204020203" pitchFamily="34" charset="0"/>
                  <a:ea typeface="Nirmala UI" panose="020B0502040204020203" pitchFamily="34" charset="0"/>
                  <a:cs typeface="Nirmala UI" panose="020B0502040204020203" pitchFamily="34" charset="0"/>
                </a:rPr>
                <a:t>Probability</a:t>
              </a:r>
              <a:r>
                <a:rPr lang="en-US" sz="3200" dirty="0">
                  <a:latin typeface="Nirmala UI" panose="020B0502040204020203" pitchFamily="34" charset="0"/>
                  <a:ea typeface="Nirmala UI" panose="020B0502040204020203" pitchFamily="34" charset="0"/>
                  <a:cs typeface="Nirmala UI" panose="020B0502040204020203" pitchFamily="34" charset="0"/>
                </a:rPr>
                <a:t> of </a:t>
              </a:r>
              <a:r>
                <a:rPr lang="en-US" sz="3200" dirty="0">
                  <a:solidFill>
                    <a:srgbClr val="07BF05"/>
                  </a:solidFill>
                  <a:latin typeface="Nirmala UI" panose="020B0502040204020203" pitchFamily="34" charset="0"/>
                  <a:ea typeface="Nirmala UI" panose="020B0502040204020203" pitchFamily="34" charset="0"/>
                  <a:cs typeface="Nirmala UI" panose="020B0502040204020203" pitchFamily="34" charset="0"/>
                </a:rPr>
                <a:t>observing this F-ratio or higher</a:t>
              </a:r>
              <a:r>
                <a:rPr lang="en-US" sz="3200" dirty="0">
                  <a:latin typeface="Nirmala UI" panose="020B0502040204020203" pitchFamily="34" charset="0"/>
                  <a:ea typeface="Nirmala UI" panose="020B0502040204020203" pitchFamily="34" charset="0"/>
                  <a:cs typeface="Nirmala UI" panose="020B0502040204020203" pitchFamily="34" charset="0"/>
                </a:rPr>
                <a:t> </a:t>
              </a:r>
              <a:r>
                <a:rPr lang="en-US" sz="32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given that </a:t>
              </a:r>
              <a:r>
                <a:rPr lang="en-US" sz="3200" dirty="0">
                  <a:solidFill>
                    <a:srgbClr val="7030A0"/>
                  </a:solidFill>
                  <a:latin typeface="Nirmala UI" panose="020B0502040204020203" pitchFamily="34" charset="0"/>
                  <a:ea typeface="Nirmala UI" panose="020B0502040204020203" pitchFamily="34" charset="0"/>
                  <a:cs typeface="Nirmala UI" panose="020B0502040204020203" pitchFamily="34" charset="0"/>
                </a:rPr>
                <a:t>the null hypothesis is true</a:t>
              </a:r>
              <a:r>
                <a:rPr lang="en-US" sz="3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a:t>
              </a:r>
            </a:p>
          </p:txBody>
        </p:sp>
      </p:grpSp>
      <p:grpSp>
        <p:nvGrpSpPr>
          <p:cNvPr id="22" name="Group 21">
            <a:extLst>
              <a:ext uri="{FF2B5EF4-FFF2-40B4-BE49-F238E27FC236}">
                <a16:creationId xmlns:a16="http://schemas.microsoft.com/office/drawing/2014/main" id="{B02BA8D6-7769-4242-8005-10B4E684FC78}"/>
              </a:ext>
            </a:extLst>
          </p:cNvPr>
          <p:cNvGrpSpPr/>
          <p:nvPr/>
        </p:nvGrpSpPr>
        <p:grpSpPr>
          <a:xfrm>
            <a:off x="1432800" y="1180800"/>
            <a:ext cx="6757085" cy="4394903"/>
            <a:chOff x="9296640" y="1180800"/>
            <a:chExt cx="6757085" cy="4394903"/>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F888EE-B2D7-C141-B8C7-DF212689D60E}"/>
                    </a:ext>
                  </a:extLst>
                </p:cNvPr>
                <p:cNvSpPr txBox="1"/>
                <p:nvPr/>
              </p:nvSpPr>
              <p:spPr>
                <a:xfrm>
                  <a:off x="9977040" y="1180800"/>
                  <a:ext cx="492057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C00000"/>
                            </a:solidFill>
                            <a:latin typeface="Cambria Math" panose="02040503050406030204" pitchFamily="18" charset="0"/>
                          </a:rPr>
                          <m:t>𝑝</m:t>
                        </m:r>
                        <m:r>
                          <a:rPr lang="en-GB" sz="4400" b="0" i="1" smtClean="0">
                            <a:latin typeface="Cambria Math" panose="02040503050406030204" pitchFamily="18" charset="0"/>
                          </a:rPr>
                          <m:t>(</m:t>
                        </m:r>
                        <m:r>
                          <a:rPr lang="en-GB" sz="4400" i="1" smtClean="0">
                            <a:solidFill>
                              <a:srgbClr val="07BF05"/>
                            </a:solidFill>
                            <a:latin typeface="Cambria Math" panose="02040503050406030204" pitchFamily="18" charset="0"/>
                          </a:rPr>
                          <m:t>𝐹</m:t>
                        </m:r>
                        <m:r>
                          <a:rPr lang="en-GB" sz="4400" i="1" smtClean="0">
                            <a:solidFill>
                              <a:srgbClr val="07BF05"/>
                            </a:solidFill>
                            <a:latin typeface="Cambria Math" panose="02040503050406030204" pitchFamily="18" charset="0"/>
                          </a:rPr>
                          <m:t>&gt;</m:t>
                        </m:r>
                        <m:sSub>
                          <m:sSubPr>
                            <m:ctrlPr>
                              <a:rPr lang="en-GB" sz="4400" i="1">
                                <a:solidFill>
                                  <a:srgbClr val="07BF05"/>
                                </a:solidFill>
                                <a:latin typeface="Cambria Math" panose="02040503050406030204" pitchFamily="18" charset="0"/>
                              </a:rPr>
                            </m:ctrlPr>
                          </m:sSubPr>
                          <m:e>
                            <m:r>
                              <a:rPr lang="en-GB" sz="4400" i="1">
                                <a:solidFill>
                                  <a:srgbClr val="07BF05"/>
                                </a:solidFill>
                                <a:latin typeface="Cambria Math" panose="02040503050406030204" pitchFamily="18" charset="0"/>
                              </a:rPr>
                              <m:t>𝐹</m:t>
                            </m:r>
                          </m:e>
                          <m:sub>
                            <m:r>
                              <a:rPr lang="en-GB" sz="4400" i="1">
                                <a:solidFill>
                                  <a:srgbClr val="07BF05"/>
                                </a:solidFill>
                                <a:latin typeface="Cambria Math" panose="02040503050406030204" pitchFamily="18" charset="0"/>
                              </a:rPr>
                              <m:t>𝑜𝑏𝑠</m:t>
                            </m:r>
                          </m:sub>
                        </m:sSub>
                        <m:r>
                          <a:rPr lang="en-GB" sz="4400" b="0" i="1" smtClean="0">
                            <a:solidFill>
                              <a:schemeClr val="accent4">
                                <a:lumMod val="75000"/>
                              </a:schemeClr>
                            </a:solidFill>
                            <a:latin typeface="Cambria Math" panose="02040503050406030204" pitchFamily="18" charset="0"/>
                          </a:rPr>
                          <m:t>|</m:t>
                        </m:r>
                        <m:sSub>
                          <m:sSubPr>
                            <m:ctrlPr>
                              <a:rPr lang="en-GB" sz="4400" b="0" i="1" smtClean="0">
                                <a:solidFill>
                                  <a:srgbClr val="7030A0"/>
                                </a:solidFill>
                                <a:latin typeface="Cambria Math" panose="02040503050406030204" pitchFamily="18" charset="0"/>
                              </a:rPr>
                            </m:ctrlPr>
                          </m:sSubPr>
                          <m:e>
                            <m:r>
                              <a:rPr lang="en-GB" sz="4400" b="0" i="1" smtClean="0">
                                <a:solidFill>
                                  <a:srgbClr val="7030A0"/>
                                </a:solidFill>
                                <a:latin typeface="Cambria Math" panose="02040503050406030204" pitchFamily="18" charset="0"/>
                              </a:rPr>
                              <m:t>𝐻</m:t>
                            </m:r>
                          </m:e>
                          <m:sub>
                            <m:r>
                              <a:rPr lang="en-GB" sz="4400" b="0" i="1" smtClean="0">
                                <a:solidFill>
                                  <a:srgbClr val="7030A0"/>
                                </a:solidFill>
                                <a:latin typeface="Cambria Math" panose="02040503050406030204" pitchFamily="18" charset="0"/>
                              </a:rPr>
                              <m:t>0</m:t>
                            </m:r>
                          </m:sub>
                        </m:sSub>
                        <m:r>
                          <a:rPr lang="en-GB" sz="4400" b="0" i="1" smtClean="0">
                            <a:latin typeface="Cambria Math" panose="02040503050406030204" pitchFamily="18" charset="0"/>
                          </a:rPr>
                          <m:t>,</m:t>
                        </m:r>
                        <m:r>
                          <a:rPr lang="en-GB" sz="4400" b="0" i="1" smtClean="0">
                            <a:solidFill>
                              <a:srgbClr val="00B0F0"/>
                            </a:solidFill>
                            <a:latin typeface="Cambria Math" panose="02040503050406030204" pitchFamily="18" charset="0"/>
                          </a:rPr>
                          <m:t>𝑘</m:t>
                        </m:r>
                        <m:r>
                          <a:rPr lang="en-GB" sz="4400" b="0" i="1" smtClean="0">
                            <a:latin typeface="Cambria Math" panose="02040503050406030204" pitchFamily="18" charset="0"/>
                          </a:rPr>
                          <m:t>,</m:t>
                        </m:r>
                        <m:r>
                          <a:rPr lang="en-GB" sz="4400" b="0" i="1" smtClean="0">
                            <a:solidFill>
                              <a:schemeClr val="tx1"/>
                            </a:solidFill>
                            <a:latin typeface="Cambria Math" panose="02040503050406030204" pitchFamily="18" charset="0"/>
                          </a:rPr>
                          <m:t>𝑛</m:t>
                        </m:r>
                        <m:r>
                          <a:rPr lang="en-GB" sz="4400" b="0" i="1" smtClean="0">
                            <a:latin typeface="Cambria Math" panose="02040503050406030204" pitchFamily="18" charset="0"/>
                          </a:rPr>
                          <m:t>)</m:t>
                        </m:r>
                      </m:oMath>
                    </m:oMathPara>
                  </a14:m>
                  <a:endParaRPr lang="en-US" sz="4400" dirty="0"/>
                </a:p>
              </p:txBody>
            </p:sp>
          </mc:Choice>
          <mc:Fallback xmlns="">
            <p:sp>
              <p:nvSpPr>
                <p:cNvPr id="8" name="TextBox 7">
                  <a:extLst>
                    <a:ext uri="{FF2B5EF4-FFF2-40B4-BE49-F238E27FC236}">
                      <a16:creationId xmlns:a16="http://schemas.microsoft.com/office/drawing/2014/main" id="{3BF888EE-B2D7-C141-B8C7-DF212689D60E}"/>
                    </a:ext>
                  </a:extLst>
                </p:cNvPr>
                <p:cNvSpPr txBox="1">
                  <a:spLocks noRot="1" noChangeAspect="1" noMove="1" noResize="1" noEditPoints="1" noAdjustHandles="1" noChangeArrowheads="1" noChangeShapeType="1" noTextEdit="1"/>
                </p:cNvSpPr>
                <p:nvPr/>
              </p:nvSpPr>
              <p:spPr>
                <a:xfrm>
                  <a:off x="9977040" y="1180800"/>
                  <a:ext cx="4920578" cy="677108"/>
                </a:xfrm>
                <a:prstGeom prst="rect">
                  <a:avLst/>
                </a:prstGeom>
                <a:blipFill>
                  <a:blip r:embed="rId8"/>
                  <a:stretch>
                    <a:fillRect l="-2320" t="-1852" r="-3608" b="-33333"/>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4D6AB811-5599-D04D-A6D4-F64B17C7A721}"/>
                </a:ext>
              </a:extLst>
            </p:cNvPr>
            <p:cNvSpPr txBox="1"/>
            <p:nvPr/>
          </p:nvSpPr>
          <p:spPr>
            <a:xfrm>
              <a:off x="9296640" y="3513600"/>
              <a:ext cx="6757085" cy="2062103"/>
            </a:xfrm>
            <a:prstGeom prst="rect">
              <a:avLst/>
            </a:prstGeom>
            <a:noFill/>
          </p:spPr>
          <p:txBody>
            <a:bodyPr wrap="square" rtlCol="0">
              <a:spAutoFit/>
            </a:bodyPr>
            <a:lstStyle/>
            <a:p>
              <a:r>
                <a:rPr lang="en-US" sz="3200" dirty="0">
                  <a:solidFill>
                    <a:srgbClr val="C00000"/>
                  </a:solidFill>
                  <a:latin typeface="Nirmala UI" panose="020B0502040204020203" pitchFamily="34" charset="0"/>
                  <a:ea typeface="Nirmala UI" panose="020B0502040204020203" pitchFamily="34" charset="0"/>
                  <a:cs typeface="Nirmala UI" panose="020B0502040204020203" pitchFamily="34" charset="0"/>
                </a:rPr>
                <a:t>Probability</a:t>
              </a:r>
              <a:r>
                <a:rPr lang="en-US" sz="3200" dirty="0">
                  <a:latin typeface="Nirmala UI" panose="020B0502040204020203" pitchFamily="34" charset="0"/>
                  <a:ea typeface="Nirmala UI" panose="020B0502040204020203" pitchFamily="34" charset="0"/>
                  <a:cs typeface="Nirmala UI" panose="020B0502040204020203" pitchFamily="34" charset="0"/>
                </a:rPr>
                <a:t> of </a:t>
              </a:r>
              <a:r>
                <a:rPr lang="en-US" sz="3200" dirty="0">
                  <a:solidFill>
                    <a:srgbClr val="07BF05"/>
                  </a:solidFill>
                  <a:latin typeface="Nirmala UI" panose="020B0502040204020203" pitchFamily="34" charset="0"/>
                  <a:ea typeface="Nirmala UI" panose="020B0502040204020203" pitchFamily="34" charset="0"/>
                  <a:cs typeface="Nirmala UI" panose="020B0502040204020203" pitchFamily="34" charset="0"/>
                </a:rPr>
                <a:t>observing this F-ratio or higher</a:t>
              </a:r>
              <a:r>
                <a:rPr lang="en-US" sz="3200" dirty="0">
                  <a:latin typeface="Nirmala UI" panose="020B0502040204020203" pitchFamily="34" charset="0"/>
                  <a:ea typeface="Nirmala UI" panose="020B0502040204020203" pitchFamily="34" charset="0"/>
                  <a:cs typeface="Nirmala UI" panose="020B0502040204020203" pitchFamily="34" charset="0"/>
                </a:rPr>
                <a:t> </a:t>
              </a:r>
              <a:r>
                <a:rPr lang="en-US" sz="32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given that </a:t>
              </a:r>
              <a:r>
                <a:rPr lang="en-US" sz="3200" dirty="0">
                  <a:solidFill>
                    <a:srgbClr val="7030A0"/>
                  </a:solidFill>
                  <a:latin typeface="Nirmala UI" panose="020B0502040204020203" pitchFamily="34" charset="0"/>
                  <a:ea typeface="Nirmala UI" panose="020B0502040204020203" pitchFamily="34" charset="0"/>
                  <a:cs typeface="Nirmala UI" panose="020B0502040204020203" pitchFamily="34" charset="0"/>
                </a:rPr>
                <a:t>the null hypothesis is true</a:t>
              </a:r>
              <a:r>
                <a:rPr lang="en-US" sz="3200" dirty="0">
                  <a:latin typeface="Nirmala UI" panose="020B0502040204020203" pitchFamily="34" charset="0"/>
                  <a:ea typeface="Nirmala UI" panose="020B0502040204020203" pitchFamily="34" charset="0"/>
                  <a:cs typeface="Nirmala UI" panose="020B0502040204020203" pitchFamily="34" charset="0"/>
                </a:rPr>
                <a:t>,</a:t>
              </a:r>
              <a:r>
                <a:rPr lang="en-US" sz="3200" dirty="0">
                  <a:solidFill>
                    <a:srgbClr val="7030A0"/>
                  </a:solidFill>
                  <a:latin typeface="Nirmala UI" panose="020B0502040204020203" pitchFamily="34" charset="0"/>
                  <a:ea typeface="Nirmala UI" panose="020B0502040204020203" pitchFamily="34" charset="0"/>
                  <a:cs typeface="Nirmala UI" panose="020B0502040204020203" pitchFamily="34" charset="0"/>
                </a:rPr>
                <a:t> </a:t>
              </a:r>
              <a:r>
                <a:rPr lang="en-US" sz="3200" dirty="0">
                  <a:solidFill>
                    <a:srgbClr val="00B0F0"/>
                  </a:solidFill>
                  <a:latin typeface="Nirmala UI" panose="020B0502040204020203" pitchFamily="34" charset="0"/>
                  <a:ea typeface="Nirmala UI" panose="020B0502040204020203" pitchFamily="34" charset="0"/>
                  <a:cs typeface="Nirmala UI" panose="020B0502040204020203" pitchFamily="34" charset="0"/>
                </a:rPr>
                <a:t>k predictor variables</a:t>
              </a:r>
            </a:p>
          </p:txBody>
        </p:sp>
      </p:grpSp>
      <p:grpSp>
        <p:nvGrpSpPr>
          <p:cNvPr id="21" name="Group 20">
            <a:extLst>
              <a:ext uri="{FF2B5EF4-FFF2-40B4-BE49-F238E27FC236}">
                <a16:creationId xmlns:a16="http://schemas.microsoft.com/office/drawing/2014/main" id="{69D3DE34-34A1-BE41-9118-B21E44696D0C}"/>
              </a:ext>
            </a:extLst>
          </p:cNvPr>
          <p:cNvGrpSpPr/>
          <p:nvPr/>
        </p:nvGrpSpPr>
        <p:grpSpPr>
          <a:xfrm>
            <a:off x="1432800" y="1180800"/>
            <a:ext cx="6757085" cy="4394903"/>
            <a:chOff x="9296640" y="1180800"/>
            <a:chExt cx="6757085" cy="4394903"/>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4F955D1-F8E9-734B-B99F-010A9F79ED33}"/>
                    </a:ext>
                  </a:extLst>
                </p:cNvPr>
                <p:cNvSpPr txBox="1"/>
                <p:nvPr/>
              </p:nvSpPr>
              <p:spPr>
                <a:xfrm>
                  <a:off x="9977040" y="1180800"/>
                  <a:ext cx="492057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solidFill>
                              <a:srgbClr val="C00000"/>
                            </a:solidFill>
                            <a:latin typeface="Cambria Math" panose="02040503050406030204" pitchFamily="18" charset="0"/>
                          </a:rPr>
                          <m:t>𝑝</m:t>
                        </m:r>
                        <m:r>
                          <a:rPr lang="en-GB" sz="4400" b="0" i="1" smtClean="0">
                            <a:latin typeface="Cambria Math" panose="02040503050406030204" pitchFamily="18" charset="0"/>
                          </a:rPr>
                          <m:t>(</m:t>
                        </m:r>
                        <m:r>
                          <a:rPr lang="en-GB" sz="4400" i="1" smtClean="0">
                            <a:solidFill>
                              <a:srgbClr val="07BF05"/>
                            </a:solidFill>
                            <a:latin typeface="Cambria Math" panose="02040503050406030204" pitchFamily="18" charset="0"/>
                          </a:rPr>
                          <m:t>𝐹</m:t>
                        </m:r>
                        <m:r>
                          <a:rPr lang="en-GB" sz="4400" i="1" smtClean="0">
                            <a:solidFill>
                              <a:srgbClr val="07BF05"/>
                            </a:solidFill>
                            <a:latin typeface="Cambria Math" panose="02040503050406030204" pitchFamily="18" charset="0"/>
                          </a:rPr>
                          <m:t>&gt;</m:t>
                        </m:r>
                        <m:sSub>
                          <m:sSubPr>
                            <m:ctrlPr>
                              <a:rPr lang="en-GB" sz="4400" i="1">
                                <a:solidFill>
                                  <a:srgbClr val="07BF05"/>
                                </a:solidFill>
                                <a:latin typeface="Cambria Math" panose="02040503050406030204" pitchFamily="18" charset="0"/>
                              </a:rPr>
                            </m:ctrlPr>
                          </m:sSubPr>
                          <m:e>
                            <m:r>
                              <a:rPr lang="en-GB" sz="4400" i="1">
                                <a:solidFill>
                                  <a:srgbClr val="07BF05"/>
                                </a:solidFill>
                                <a:latin typeface="Cambria Math" panose="02040503050406030204" pitchFamily="18" charset="0"/>
                              </a:rPr>
                              <m:t>𝐹</m:t>
                            </m:r>
                          </m:e>
                          <m:sub>
                            <m:r>
                              <a:rPr lang="en-GB" sz="4400" i="1">
                                <a:solidFill>
                                  <a:srgbClr val="07BF05"/>
                                </a:solidFill>
                                <a:latin typeface="Cambria Math" panose="02040503050406030204" pitchFamily="18" charset="0"/>
                              </a:rPr>
                              <m:t>𝑜𝑏𝑠</m:t>
                            </m:r>
                          </m:sub>
                        </m:sSub>
                        <m:r>
                          <a:rPr lang="en-GB" sz="4400" b="0" i="1" smtClean="0">
                            <a:solidFill>
                              <a:schemeClr val="accent4">
                                <a:lumMod val="75000"/>
                              </a:schemeClr>
                            </a:solidFill>
                            <a:latin typeface="Cambria Math" panose="02040503050406030204" pitchFamily="18" charset="0"/>
                          </a:rPr>
                          <m:t>|</m:t>
                        </m:r>
                        <m:sSub>
                          <m:sSubPr>
                            <m:ctrlPr>
                              <a:rPr lang="en-GB" sz="4400" b="0" i="1" smtClean="0">
                                <a:solidFill>
                                  <a:srgbClr val="7030A0"/>
                                </a:solidFill>
                                <a:latin typeface="Cambria Math" panose="02040503050406030204" pitchFamily="18" charset="0"/>
                              </a:rPr>
                            </m:ctrlPr>
                          </m:sSubPr>
                          <m:e>
                            <m:r>
                              <a:rPr lang="en-GB" sz="4400" b="0" i="1" smtClean="0">
                                <a:solidFill>
                                  <a:srgbClr val="7030A0"/>
                                </a:solidFill>
                                <a:latin typeface="Cambria Math" panose="02040503050406030204" pitchFamily="18" charset="0"/>
                              </a:rPr>
                              <m:t>𝐻</m:t>
                            </m:r>
                          </m:e>
                          <m:sub>
                            <m:r>
                              <a:rPr lang="en-GB" sz="4400" b="0" i="1" smtClean="0">
                                <a:solidFill>
                                  <a:srgbClr val="7030A0"/>
                                </a:solidFill>
                                <a:latin typeface="Cambria Math" panose="02040503050406030204" pitchFamily="18" charset="0"/>
                              </a:rPr>
                              <m:t>0</m:t>
                            </m:r>
                          </m:sub>
                        </m:sSub>
                        <m:r>
                          <a:rPr lang="en-GB" sz="4400" b="0" i="1" smtClean="0">
                            <a:latin typeface="Cambria Math" panose="02040503050406030204" pitchFamily="18" charset="0"/>
                          </a:rPr>
                          <m:t>,</m:t>
                        </m:r>
                        <m:r>
                          <a:rPr lang="en-GB" sz="4400" b="0" i="1" smtClean="0">
                            <a:solidFill>
                              <a:srgbClr val="00B0F0"/>
                            </a:solidFill>
                            <a:latin typeface="Cambria Math" panose="02040503050406030204" pitchFamily="18" charset="0"/>
                          </a:rPr>
                          <m:t>𝑘</m:t>
                        </m:r>
                        <m:r>
                          <a:rPr lang="en-GB" sz="4400" b="0" i="1" smtClean="0">
                            <a:latin typeface="Cambria Math" panose="02040503050406030204" pitchFamily="18" charset="0"/>
                          </a:rPr>
                          <m:t>,</m:t>
                        </m:r>
                        <m:r>
                          <a:rPr lang="en-GB" sz="4400" b="0" i="1" smtClean="0">
                            <a:solidFill>
                              <a:schemeClr val="accent2"/>
                            </a:solidFill>
                            <a:latin typeface="Cambria Math" panose="02040503050406030204" pitchFamily="18" charset="0"/>
                          </a:rPr>
                          <m:t>𝑛</m:t>
                        </m:r>
                        <m:r>
                          <a:rPr lang="en-GB" sz="4400" b="0" i="1" smtClean="0">
                            <a:latin typeface="Cambria Math" panose="02040503050406030204" pitchFamily="18" charset="0"/>
                          </a:rPr>
                          <m:t>)</m:t>
                        </m:r>
                      </m:oMath>
                    </m:oMathPara>
                  </a14:m>
                  <a:endParaRPr lang="en-US" sz="4400" dirty="0"/>
                </a:p>
              </p:txBody>
            </p:sp>
          </mc:Choice>
          <mc:Fallback xmlns="">
            <p:sp>
              <p:nvSpPr>
                <p:cNvPr id="10" name="TextBox 9">
                  <a:extLst>
                    <a:ext uri="{FF2B5EF4-FFF2-40B4-BE49-F238E27FC236}">
                      <a16:creationId xmlns:a16="http://schemas.microsoft.com/office/drawing/2014/main" id="{54F955D1-F8E9-734B-B99F-010A9F79ED33}"/>
                    </a:ext>
                  </a:extLst>
                </p:cNvPr>
                <p:cNvSpPr txBox="1">
                  <a:spLocks noRot="1" noChangeAspect="1" noMove="1" noResize="1" noEditPoints="1" noAdjustHandles="1" noChangeArrowheads="1" noChangeShapeType="1" noTextEdit="1"/>
                </p:cNvSpPr>
                <p:nvPr/>
              </p:nvSpPr>
              <p:spPr>
                <a:xfrm>
                  <a:off x="9977040" y="1180800"/>
                  <a:ext cx="4920578" cy="677108"/>
                </a:xfrm>
                <a:prstGeom prst="rect">
                  <a:avLst/>
                </a:prstGeom>
                <a:blipFill>
                  <a:blip r:embed="rId9"/>
                  <a:stretch>
                    <a:fillRect l="-2320" t="-1852" r="-3608" b="-33333"/>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BAED5059-0F3B-A848-8085-A5D058104B69}"/>
                </a:ext>
              </a:extLst>
            </p:cNvPr>
            <p:cNvSpPr txBox="1"/>
            <p:nvPr/>
          </p:nvSpPr>
          <p:spPr>
            <a:xfrm>
              <a:off x="9296640" y="3513600"/>
              <a:ext cx="6757085" cy="2062103"/>
            </a:xfrm>
            <a:prstGeom prst="rect">
              <a:avLst/>
            </a:prstGeom>
            <a:noFill/>
          </p:spPr>
          <p:txBody>
            <a:bodyPr wrap="square" rtlCol="0">
              <a:spAutoFit/>
            </a:bodyPr>
            <a:lstStyle/>
            <a:p>
              <a:r>
                <a:rPr lang="en-US" sz="3200" dirty="0">
                  <a:solidFill>
                    <a:srgbClr val="C00000"/>
                  </a:solidFill>
                  <a:latin typeface="Nirmala UI" panose="020B0502040204020203" pitchFamily="34" charset="0"/>
                  <a:ea typeface="Nirmala UI" panose="020B0502040204020203" pitchFamily="34" charset="0"/>
                  <a:cs typeface="Nirmala UI" panose="020B0502040204020203" pitchFamily="34" charset="0"/>
                </a:rPr>
                <a:t>Probability</a:t>
              </a:r>
              <a:r>
                <a:rPr lang="en-US" sz="3200" dirty="0">
                  <a:latin typeface="Nirmala UI" panose="020B0502040204020203" pitchFamily="34" charset="0"/>
                  <a:ea typeface="Nirmala UI" panose="020B0502040204020203" pitchFamily="34" charset="0"/>
                  <a:cs typeface="Nirmala UI" panose="020B0502040204020203" pitchFamily="34" charset="0"/>
                </a:rPr>
                <a:t> of </a:t>
              </a:r>
              <a:r>
                <a:rPr lang="en-US" sz="3200" dirty="0">
                  <a:solidFill>
                    <a:srgbClr val="07BF05"/>
                  </a:solidFill>
                  <a:latin typeface="Nirmala UI" panose="020B0502040204020203" pitchFamily="34" charset="0"/>
                  <a:ea typeface="Nirmala UI" panose="020B0502040204020203" pitchFamily="34" charset="0"/>
                  <a:cs typeface="Nirmala UI" panose="020B0502040204020203" pitchFamily="34" charset="0"/>
                </a:rPr>
                <a:t>observing this F-ratio or higher</a:t>
              </a:r>
              <a:r>
                <a:rPr lang="en-US" sz="3200" dirty="0">
                  <a:latin typeface="Nirmala UI" panose="020B0502040204020203" pitchFamily="34" charset="0"/>
                  <a:ea typeface="Nirmala UI" panose="020B0502040204020203" pitchFamily="34" charset="0"/>
                  <a:cs typeface="Nirmala UI" panose="020B0502040204020203" pitchFamily="34" charset="0"/>
                </a:rPr>
                <a:t> </a:t>
              </a:r>
              <a:r>
                <a:rPr lang="en-US" sz="32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given that </a:t>
              </a:r>
              <a:r>
                <a:rPr lang="en-US" sz="3200" dirty="0">
                  <a:solidFill>
                    <a:srgbClr val="7030A0"/>
                  </a:solidFill>
                  <a:latin typeface="Nirmala UI" panose="020B0502040204020203" pitchFamily="34" charset="0"/>
                  <a:ea typeface="Nirmala UI" panose="020B0502040204020203" pitchFamily="34" charset="0"/>
                  <a:cs typeface="Nirmala UI" panose="020B0502040204020203" pitchFamily="34" charset="0"/>
                </a:rPr>
                <a:t>the null hypothesis is true</a:t>
              </a:r>
              <a:r>
                <a:rPr lang="en-US" sz="3200" dirty="0">
                  <a:latin typeface="Nirmala UI" panose="020B0502040204020203" pitchFamily="34" charset="0"/>
                  <a:ea typeface="Nirmala UI" panose="020B0502040204020203" pitchFamily="34" charset="0"/>
                  <a:cs typeface="Nirmala UI" panose="020B0502040204020203" pitchFamily="34" charset="0"/>
                </a:rPr>
                <a:t>,</a:t>
              </a:r>
              <a:r>
                <a:rPr lang="en-US" sz="3200" dirty="0">
                  <a:solidFill>
                    <a:srgbClr val="7030A0"/>
                  </a:solidFill>
                  <a:latin typeface="Nirmala UI" panose="020B0502040204020203" pitchFamily="34" charset="0"/>
                  <a:ea typeface="Nirmala UI" panose="020B0502040204020203" pitchFamily="34" charset="0"/>
                  <a:cs typeface="Nirmala UI" panose="020B0502040204020203" pitchFamily="34" charset="0"/>
                </a:rPr>
                <a:t> </a:t>
              </a:r>
              <a:r>
                <a:rPr lang="en-US" sz="3200" dirty="0">
                  <a:solidFill>
                    <a:srgbClr val="00B0F0"/>
                  </a:solidFill>
                  <a:latin typeface="Nirmala UI" panose="020B0502040204020203" pitchFamily="34" charset="0"/>
                  <a:ea typeface="Nirmala UI" panose="020B0502040204020203" pitchFamily="34" charset="0"/>
                  <a:cs typeface="Nirmala UI" panose="020B0502040204020203" pitchFamily="34" charset="0"/>
                </a:rPr>
                <a:t>k predictor variables</a:t>
              </a:r>
              <a:r>
                <a:rPr lang="en-US" sz="3200" dirty="0">
                  <a:latin typeface="Nirmala UI" panose="020B0502040204020203" pitchFamily="34" charset="0"/>
                  <a:ea typeface="Nirmala UI" panose="020B0502040204020203" pitchFamily="34" charset="0"/>
                  <a:cs typeface="Nirmala UI" panose="020B0502040204020203" pitchFamily="34" charset="0"/>
                </a:rPr>
                <a:t>,</a:t>
              </a:r>
              <a:r>
                <a:rPr lang="en-US" sz="3200" dirty="0">
                  <a:solidFill>
                    <a:srgbClr val="00B0F0"/>
                  </a:solidFill>
                  <a:latin typeface="Nirmala UI" panose="020B0502040204020203" pitchFamily="34" charset="0"/>
                  <a:ea typeface="Nirmala UI" panose="020B0502040204020203" pitchFamily="34" charset="0"/>
                  <a:cs typeface="Nirmala UI" panose="020B0502040204020203" pitchFamily="34" charset="0"/>
                </a:rPr>
                <a:t> </a:t>
              </a:r>
              <a:r>
                <a:rPr lang="en-US" sz="3200" dirty="0">
                  <a:solidFill>
                    <a:schemeClr val="accent2"/>
                  </a:solidFill>
                  <a:latin typeface="Nirmala UI" panose="020B0502040204020203" pitchFamily="34" charset="0"/>
                  <a:ea typeface="Nirmala UI" panose="020B0502040204020203" pitchFamily="34" charset="0"/>
                  <a:cs typeface="Nirmala UI" panose="020B0502040204020203" pitchFamily="34" charset="0"/>
                </a:rPr>
                <a:t>and sample size n</a:t>
              </a:r>
            </a:p>
          </p:txBody>
        </p:sp>
      </p:gr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954965A1-FA3A-F743-BD70-0615E9A7273D}"/>
                  </a:ext>
                </a:extLst>
              </p:cNvPr>
              <p:cNvSpPr txBox="1"/>
              <p:nvPr/>
            </p:nvSpPr>
            <p:spPr>
              <a:xfrm>
                <a:off x="7030800" y="1179893"/>
                <a:ext cx="1063433" cy="67710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&lt;</m:t>
                      </m:r>
                      <m:r>
                        <a:rPr lang="en-US" sz="4400" i="1" smtClean="0">
                          <a:latin typeface="Cambria Math" panose="02040503050406030204" pitchFamily="18" charset="0"/>
                          <a:ea typeface="Cambria Math" panose="02040503050406030204" pitchFamily="18" charset="0"/>
                        </a:rPr>
                        <m:t>𝛼</m:t>
                      </m:r>
                    </m:oMath>
                  </m:oMathPara>
                </a14:m>
                <a:endParaRPr lang="en-US" sz="4400" dirty="0"/>
              </a:p>
            </p:txBody>
          </p:sp>
        </mc:Choice>
        <mc:Fallback>
          <p:sp>
            <p:nvSpPr>
              <p:cNvPr id="2" name="TextBox 1">
                <a:extLst>
                  <a:ext uri="{FF2B5EF4-FFF2-40B4-BE49-F238E27FC236}">
                    <a16:creationId xmlns:a16="http://schemas.microsoft.com/office/drawing/2014/main" id="{954965A1-FA3A-F743-BD70-0615E9A7273D}"/>
                  </a:ext>
                </a:extLst>
              </p:cNvPr>
              <p:cNvSpPr txBox="1">
                <a:spLocks noRot="1" noChangeAspect="1" noMove="1" noResize="1" noEditPoints="1" noAdjustHandles="1" noChangeArrowheads="1" noChangeShapeType="1" noTextEdit="1"/>
              </p:cNvSpPr>
              <p:nvPr/>
            </p:nvSpPr>
            <p:spPr>
              <a:xfrm>
                <a:off x="7030800" y="1179893"/>
                <a:ext cx="1063433" cy="677108"/>
              </a:xfrm>
              <a:prstGeom prst="rect">
                <a:avLst/>
              </a:prstGeom>
              <a:blipFill>
                <a:blip r:embed="rId10"/>
                <a:stretch>
                  <a:fillRect l="-9412" r="-4706" b="-3704"/>
                </a:stretch>
              </a:blipFill>
            </p:spPr>
            <p:txBody>
              <a:bodyPr/>
              <a:lstStyle/>
              <a:p>
                <a:r>
                  <a:rPr lang="en-US">
                    <a:noFill/>
                  </a:rPr>
                  <a:t> </a:t>
                </a:r>
              </a:p>
            </p:txBody>
          </p:sp>
        </mc:Fallback>
      </mc:AlternateContent>
    </p:spTree>
    <p:extLst>
      <p:ext uri="{BB962C8B-B14F-4D97-AF65-F5344CB8AC3E}">
        <p14:creationId xmlns:p14="http://schemas.microsoft.com/office/powerpoint/2010/main" val="25961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14:presetBounceEnd="50000">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14:bounceEnd="50000">
                                          <p:cBhvr additive="base">
                                            <p:cTn id="31"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7BAD-14D9-664F-8469-8EA9C6C965D8}"/>
              </a:ext>
            </a:extLst>
          </p:cNvPr>
          <p:cNvSpPr>
            <a:spLocks noGrp="1"/>
          </p:cNvSpPr>
          <p:nvPr>
            <p:ph type="title"/>
          </p:nvPr>
        </p:nvSpPr>
        <p:spPr/>
        <p:txBody>
          <a:bodyPr anchor="t"/>
          <a:lstStyle/>
          <a:p>
            <a:r>
              <a:rPr lang="en-US" dirty="0"/>
              <a:t>Results!</a:t>
            </a:r>
          </a:p>
        </p:txBody>
      </p:sp>
      <p:graphicFrame>
        <p:nvGraphicFramePr>
          <p:cNvPr id="4" name="Table 4">
            <a:extLst>
              <a:ext uri="{FF2B5EF4-FFF2-40B4-BE49-F238E27FC236}">
                <a16:creationId xmlns:a16="http://schemas.microsoft.com/office/drawing/2014/main" id="{E0236588-1427-2344-91C0-410A9C2614E1}"/>
              </a:ext>
            </a:extLst>
          </p:cNvPr>
          <p:cNvGraphicFramePr>
            <a:graphicFrameLocks noGrp="1"/>
          </p:cNvGraphicFramePr>
          <p:nvPr>
            <p:extLst>
              <p:ext uri="{D42A27DB-BD31-4B8C-83A1-F6EECF244321}">
                <p14:modId xmlns:p14="http://schemas.microsoft.com/office/powerpoint/2010/main" val="345932814"/>
              </p:ext>
            </p:extLst>
          </p:nvPr>
        </p:nvGraphicFramePr>
        <p:xfrm>
          <a:off x="628649" y="2281546"/>
          <a:ext cx="7886700" cy="2422973"/>
        </p:xfrm>
        <a:graphic>
          <a:graphicData uri="http://schemas.openxmlformats.org/drawingml/2006/table">
            <a:tbl>
              <a:tblPr firstRow="1" bandRow="1">
                <a:tableStyleId>{91EBBBCC-DAD2-459C-BE2E-F6DE35CF9A28}</a:tableStyleId>
              </a:tblPr>
              <a:tblGrid>
                <a:gridCol w="1889264">
                  <a:extLst>
                    <a:ext uri="{9D8B030D-6E8A-4147-A177-3AD203B41FA5}">
                      <a16:colId xmlns:a16="http://schemas.microsoft.com/office/drawing/2014/main" val="3672569177"/>
                    </a:ext>
                  </a:extLst>
                </a:gridCol>
                <a:gridCol w="1563757">
                  <a:extLst>
                    <a:ext uri="{9D8B030D-6E8A-4147-A177-3AD203B41FA5}">
                      <a16:colId xmlns:a16="http://schemas.microsoft.com/office/drawing/2014/main" val="2478983138"/>
                    </a:ext>
                  </a:extLst>
                </a:gridCol>
                <a:gridCol w="1563756">
                  <a:extLst>
                    <a:ext uri="{9D8B030D-6E8A-4147-A177-3AD203B41FA5}">
                      <a16:colId xmlns:a16="http://schemas.microsoft.com/office/drawing/2014/main" val="1834879659"/>
                    </a:ext>
                  </a:extLst>
                </a:gridCol>
                <a:gridCol w="1470991">
                  <a:extLst>
                    <a:ext uri="{9D8B030D-6E8A-4147-A177-3AD203B41FA5}">
                      <a16:colId xmlns:a16="http://schemas.microsoft.com/office/drawing/2014/main" val="2380876845"/>
                    </a:ext>
                  </a:extLst>
                </a:gridCol>
                <a:gridCol w="1398932">
                  <a:extLst>
                    <a:ext uri="{9D8B030D-6E8A-4147-A177-3AD203B41FA5}">
                      <a16:colId xmlns:a16="http://schemas.microsoft.com/office/drawing/2014/main" val="724883817"/>
                    </a:ext>
                  </a:extLst>
                </a:gridCol>
              </a:tblGrid>
              <a:tr h="1131614">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Model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R</a:t>
                      </a:r>
                      <a:r>
                        <a:rPr lang="en-US" sz="2400" baseline="300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F(2,47)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&lt;.05?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35585835"/>
                  </a:ext>
                </a:extLst>
              </a:tr>
              <a:tr h="1291359">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Smoking</a:t>
                      </a:r>
                    </a:p>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Heart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0.6511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43.85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rPr>
                        <a:t>.000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ysClr val="windowText" lastClr="000000"/>
                        </a:solidFill>
                        <a:latin typeface="Nirmala UI" panose="020B0502040204020203" pitchFamily="34" charset="0"/>
                        <a:ea typeface="Nirmala UI" panose="020B0502040204020203" pitchFamily="34" charset="0"/>
                        <a:cs typeface="Nirmala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2675918"/>
                  </a:ext>
                </a:extLst>
              </a:tr>
            </a:tbl>
          </a:graphicData>
        </a:graphic>
      </p:graphicFrame>
      <p:pic>
        <p:nvPicPr>
          <p:cNvPr id="6" name="Graphic 5" descr="Tick with solid fill">
            <a:extLst>
              <a:ext uri="{FF2B5EF4-FFF2-40B4-BE49-F238E27FC236}">
                <a16:creationId xmlns:a16="http://schemas.microsoft.com/office/drawing/2014/main" id="{FCFA56FD-E7D4-F04C-BD55-E3CF39DDAE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0853" y="3740423"/>
            <a:ext cx="682487" cy="682487"/>
          </a:xfrm>
          <a:prstGeom prst="rect">
            <a:avLst/>
          </a:prstGeom>
        </p:spPr>
      </p:pic>
    </p:spTree>
    <p:extLst>
      <p:ext uri="{BB962C8B-B14F-4D97-AF65-F5344CB8AC3E}">
        <p14:creationId xmlns:p14="http://schemas.microsoft.com/office/powerpoint/2010/main" val="41755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BC2ECA0-1DD0-1647-BE49-DA67B2D284E4}"/>
              </a:ext>
            </a:extLst>
          </p:cNvPr>
          <p:cNvGrpSpPr/>
          <p:nvPr/>
        </p:nvGrpSpPr>
        <p:grpSpPr>
          <a:xfrm>
            <a:off x="3109584" y="538408"/>
            <a:ext cx="2819876" cy="1446550"/>
            <a:chOff x="3430095" y="2109273"/>
            <a:chExt cx="2819876" cy="1446550"/>
          </a:xfrm>
        </p:grpSpPr>
        <p:sp>
          <p:nvSpPr>
            <p:cNvPr id="8" name="TextBox 7">
              <a:extLst>
                <a:ext uri="{FF2B5EF4-FFF2-40B4-BE49-F238E27FC236}">
                  <a16:creationId xmlns:a16="http://schemas.microsoft.com/office/drawing/2014/main" id="{10EFD179-BADC-AB44-B6BA-9BDEEEFF6161}"/>
                </a:ext>
              </a:extLst>
            </p:cNvPr>
            <p:cNvSpPr txBox="1"/>
            <p:nvPr/>
          </p:nvSpPr>
          <p:spPr>
            <a:xfrm>
              <a:off x="4167832" y="2109273"/>
              <a:ext cx="1263191" cy="1446550"/>
            </a:xfrm>
            <a:prstGeom prst="rect">
              <a:avLst/>
            </a:prstGeom>
            <a:noFill/>
          </p:spPr>
          <p:txBody>
            <a:bodyPr wrap="square" rtlCol="0">
              <a:spAutoFit/>
            </a:bodyPr>
            <a:lstStyle/>
            <a:p>
              <a:pPr algn="ctr"/>
              <a:r>
                <a:rPr lang="en-GB" sz="8800" dirty="0">
                  <a:solidFill>
                    <a:srgbClr val="0070C0"/>
                  </a:solidFill>
                  <a:latin typeface="American Typewriter" panose="02090604020004020304" pitchFamily="18" charset="77"/>
                </a:rPr>
                <a:t>✓</a:t>
              </a:r>
            </a:p>
          </p:txBody>
        </p:sp>
        <p:cxnSp>
          <p:nvCxnSpPr>
            <p:cNvPr id="10" name="Straight Arrow Connector 9">
              <a:extLst>
                <a:ext uri="{FF2B5EF4-FFF2-40B4-BE49-F238E27FC236}">
                  <a16:creationId xmlns:a16="http://schemas.microsoft.com/office/drawing/2014/main" id="{5C12CFB5-48C9-F244-AA7C-0F09F7C9049D}"/>
                </a:ext>
              </a:extLst>
            </p:cNvPr>
            <p:cNvCxnSpPr>
              <a:cxnSpLocks/>
            </p:cNvCxnSpPr>
            <p:nvPr/>
          </p:nvCxnSpPr>
          <p:spPr>
            <a:xfrm>
              <a:off x="3430095" y="3402156"/>
              <a:ext cx="2819876" cy="0"/>
            </a:xfrm>
            <a:prstGeom prst="straightConnector1">
              <a:avLst/>
            </a:prstGeom>
            <a:ln w="762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711300D-3614-FE45-88FD-2F721F1A53D4}"/>
              </a:ext>
            </a:extLst>
          </p:cNvPr>
          <p:cNvGrpSpPr/>
          <p:nvPr/>
        </p:nvGrpSpPr>
        <p:grpSpPr>
          <a:xfrm>
            <a:off x="428589" y="646947"/>
            <a:ext cx="2456013" cy="3160157"/>
            <a:chOff x="408885" y="1716038"/>
            <a:chExt cx="3552224" cy="4570653"/>
          </a:xfrm>
        </p:grpSpPr>
        <p:pic>
          <p:nvPicPr>
            <p:cNvPr id="7" name="Picture 6" descr="A person covering his face with his hands&#10;&#10;Description automatically generated">
              <a:extLst>
                <a:ext uri="{FF2B5EF4-FFF2-40B4-BE49-F238E27FC236}">
                  <a16:creationId xmlns:a16="http://schemas.microsoft.com/office/drawing/2014/main" id="{ABC567D0-4CC6-BF4F-8A2F-DD10D19F70B8}"/>
                </a:ext>
              </a:extLst>
            </p:cNvPr>
            <p:cNvPicPr>
              <a:picLocks noChangeAspect="1"/>
            </p:cNvPicPr>
            <p:nvPr/>
          </p:nvPicPr>
          <p:blipFill>
            <a:blip r:embed="rId4"/>
            <a:stretch>
              <a:fillRect/>
            </a:stretch>
          </p:blipFill>
          <p:spPr>
            <a:xfrm>
              <a:off x="408885" y="1716038"/>
              <a:ext cx="3552224" cy="3425923"/>
            </a:xfrm>
            <a:prstGeom prst="rect">
              <a:avLst/>
            </a:prstGeom>
          </p:spPr>
        </p:pic>
        <p:sp>
          <p:nvSpPr>
            <p:cNvPr id="12" name="TextBox 11">
              <a:extLst>
                <a:ext uri="{FF2B5EF4-FFF2-40B4-BE49-F238E27FC236}">
                  <a16:creationId xmlns:a16="http://schemas.microsoft.com/office/drawing/2014/main" id="{E2CFD6DA-7558-3941-8AB1-FA70909D1123}"/>
                </a:ext>
              </a:extLst>
            </p:cNvPr>
            <p:cNvSpPr txBox="1"/>
            <p:nvPr/>
          </p:nvSpPr>
          <p:spPr>
            <a:xfrm>
              <a:off x="499226" y="5440909"/>
              <a:ext cx="3371539" cy="845782"/>
            </a:xfrm>
            <a:prstGeom prst="rect">
              <a:avLst/>
            </a:prstGeom>
            <a:noFill/>
          </p:spPr>
          <p:txBody>
            <a:bodyPr wrap="none" rtlCol="0">
              <a:spAutoFit/>
            </a:bodyPr>
            <a:lstStyle/>
            <a:p>
              <a:pPr algn="ctr"/>
              <a:r>
                <a:rPr lang="en-GB" sz="3200" b="1" dirty="0">
                  <a:latin typeface="Nirmala UI" panose="020B0502040204020203" pitchFamily="34" charset="0"/>
                  <a:ea typeface="Nirmala UI" panose="020B0502040204020203" pitchFamily="34" charset="0"/>
                  <a:cs typeface="Nirmala UI" panose="020B0502040204020203" pitchFamily="34" charset="0"/>
                </a:rPr>
                <a:t>Depression</a:t>
              </a:r>
            </a:p>
          </p:txBody>
        </p:sp>
      </p:grpSp>
      <p:grpSp>
        <p:nvGrpSpPr>
          <p:cNvPr id="3" name="Group 2">
            <a:extLst>
              <a:ext uri="{FF2B5EF4-FFF2-40B4-BE49-F238E27FC236}">
                <a16:creationId xmlns:a16="http://schemas.microsoft.com/office/drawing/2014/main" id="{963DA423-958F-C045-9E1C-3827452C89BB}"/>
              </a:ext>
            </a:extLst>
          </p:cNvPr>
          <p:cNvGrpSpPr/>
          <p:nvPr/>
        </p:nvGrpSpPr>
        <p:grpSpPr>
          <a:xfrm>
            <a:off x="6034416" y="0"/>
            <a:ext cx="2451160" cy="4302055"/>
            <a:chOff x="5431023" y="1093922"/>
            <a:chExt cx="3304092" cy="5799045"/>
          </a:xfrm>
        </p:grpSpPr>
        <p:pic>
          <p:nvPicPr>
            <p:cNvPr id="5" name="Picture 4">
              <a:extLst>
                <a:ext uri="{FF2B5EF4-FFF2-40B4-BE49-F238E27FC236}">
                  <a16:creationId xmlns:a16="http://schemas.microsoft.com/office/drawing/2014/main" id="{966362E3-3900-034A-95BE-4C8D39069931}"/>
                </a:ext>
              </a:extLst>
            </p:cNvPr>
            <p:cNvPicPr>
              <a:picLocks noChangeAspect="1"/>
            </p:cNvPicPr>
            <p:nvPr/>
          </p:nvPicPr>
          <p:blipFill>
            <a:blip r:embed="rId5"/>
            <a:stretch>
              <a:fillRect/>
            </a:stretch>
          </p:blipFill>
          <p:spPr>
            <a:xfrm>
              <a:off x="5431023" y="1093922"/>
              <a:ext cx="3304092" cy="4670153"/>
            </a:xfrm>
            <a:prstGeom prst="rect">
              <a:avLst/>
            </a:prstGeom>
          </p:spPr>
        </p:pic>
        <p:sp>
          <p:nvSpPr>
            <p:cNvPr id="13" name="TextBox 12">
              <a:extLst>
                <a:ext uri="{FF2B5EF4-FFF2-40B4-BE49-F238E27FC236}">
                  <a16:creationId xmlns:a16="http://schemas.microsoft.com/office/drawing/2014/main" id="{2E3C1F55-C4C5-3449-BC69-4732560C8833}"/>
                </a:ext>
              </a:extLst>
            </p:cNvPr>
            <p:cNvSpPr txBox="1"/>
            <p:nvPr/>
          </p:nvSpPr>
          <p:spPr>
            <a:xfrm>
              <a:off x="5564895" y="5440909"/>
              <a:ext cx="3036358" cy="1452058"/>
            </a:xfrm>
            <a:prstGeom prst="rect">
              <a:avLst/>
            </a:prstGeom>
            <a:noFill/>
          </p:spPr>
          <p:txBody>
            <a:bodyPr wrap="none" rtlCol="0">
              <a:spAutoFit/>
            </a:bodyPr>
            <a:lstStyle/>
            <a:p>
              <a:pPr algn="ctr"/>
              <a:r>
                <a:rPr lang="en-GB" sz="3200" b="1" dirty="0">
                  <a:latin typeface="Nirmala UI" panose="020B0502040204020203" pitchFamily="34" charset="0"/>
                  <a:ea typeface="Nirmala UI" panose="020B0502040204020203" pitchFamily="34" charset="0"/>
                  <a:cs typeface="Nirmala UI" panose="020B0502040204020203" pitchFamily="34" charset="0"/>
                </a:rPr>
                <a:t>Resting</a:t>
              </a:r>
            </a:p>
            <a:p>
              <a:pPr algn="ctr"/>
              <a:r>
                <a:rPr lang="en-GB" sz="3200" b="1" dirty="0">
                  <a:latin typeface="Nirmala UI" panose="020B0502040204020203" pitchFamily="34" charset="0"/>
                  <a:ea typeface="Nirmala UI" panose="020B0502040204020203" pitchFamily="34" charset="0"/>
                  <a:cs typeface="Nirmala UI" panose="020B0502040204020203" pitchFamily="34" charset="0"/>
                </a:rPr>
                <a:t>Heart Rate</a:t>
              </a:r>
            </a:p>
          </p:txBody>
        </p:sp>
      </p:grpSp>
      <p:grpSp>
        <p:nvGrpSpPr>
          <p:cNvPr id="29" name="Group 28">
            <a:extLst>
              <a:ext uri="{FF2B5EF4-FFF2-40B4-BE49-F238E27FC236}">
                <a16:creationId xmlns:a16="http://schemas.microsoft.com/office/drawing/2014/main" id="{4B7210D7-5C21-314E-AC5A-EB73A1E9128B}"/>
              </a:ext>
            </a:extLst>
          </p:cNvPr>
          <p:cNvGrpSpPr/>
          <p:nvPr/>
        </p:nvGrpSpPr>
        <p:grpSpPr>
          <a:xfrm>
            <a:off x="3389609" y="3807104"/>
            <a:ext cx="3375712" cy="2800178"/>
            <a:chOff x="3389609" y="3807104"/>
            <a:chExt cx="3375712" cy="2800178"/>
          </a:xfrm>
        </p:grpSpPr>
        <p:grpSp>
          <p:nvGrpSpPr>
            <p:cNvPr id="16" name="Group 15">
              <a:extLst>
                <a:ext uri="{FF2B5EF4-FFF2-40B4-BE49-F238E27FC236}">
                  <a16:creationId xmlns:a16="http://schemas.microsoft.com/office/drawing/2014/main" id="{CB77100B-43AD-A84F-832D-94A4B7DC2570}"/>
                </a:ext>
              </a:extLst>
            </p:cNvPr>
            <p:cNvGrpSpPr/>
            <p:nvPr/>
          </p:nvGrpSpPr>
          <p:grpSpPr>
            <a:xfrm>
              <a:off x="3389609" y="3807104"/>
              <a:ext cx="2176646" cy="2800178"/>
              <a:chOff x="3483677" y="3807104"/>
              <a:chExt cx="2176646" cy="2800178"/>
            </a:xfrm>
          </p:grpSpPr>
          <p:pic>
            <p:nvPicPr>
              <p:cNvPr id="11" name="Picture 10" descr="A picture containing dark&#10;&#10;Description automatically generated">
                <a:extLst>
                  <a:ext uri="{FF2B5EF4-FFF2-40B4-BE49-F238E27FC236}">
                    <a16:creationId xmlns:a16="http://schemas.microsoft.com/office/drawing/2014/main" id="{116EFF4C-306D-F240-8AC0-CFE940E47030}"/>
                  </a:ext>
                </a:extLst>
              </p:cNvPr>
              <p:cNvPicPr>
                <a:picLocks noChangeAspect="1"/>
              </p:cNvPicPr>
              <p:nvPr/>
            </p:nvPicPr>
            <p:blipFill>
              <a:blip r:embed="rId6"/>
              <a:stretch>
                <a:fillRect/>
              </a:stretch>
            </p:blipFill>
            <p:spPr>
              <a:xfrm>
                <a:off x="3483677" y="3807104"/>
                <a:ext cx="2176646" cy="2298929"/>
              </a:xfrm>
              <a:prstGeom prst="rect">
                <a:avLst/>
              </a:prstGeom>
            </p:spPr>
          </p:pic>
          <p:sp>
            <p:nvSpPr>
              <p:cNvPr id="15" name="TextBox 14">
                <a:extLst>
                  <a:ext uri="{FF2B5EF4-FFF2-40B4-BE49-F238E27FC236}">
                    <a16:creationId xmlns:a16="http://schemas.microsoft.com/office/drawing/2014/main" id="{F22BEBFA-EBF9-D742-8EF7-693A3070E5EB}"/>
                  </a:ext>
                </a:extLst>
              </p:cNvPr>
              <p:cNvSpPr txBox="1"/>
              <p:nvPr/>
            </p:nvSpPr>
            <p:spPr>
              <a:xfrm>
                <a:off x="3625267" y="6022507"/>
                <a:ext cx="1893468" cy="584775"/>
              </a:xfrm>
              <a:prstGeom prst="rect">
                <a:avLst/>
              </a:prstGeom>
              <a:noFill/>
            </p:spPr>
            <p:txBody>
              <a:bodyPr wrap="none" rtlCol="0">
                <a:spAutoFit/>
              </a:bodyPr>
              <a:lstStyle/>
              <a:p>
                <a:pPr algn="ctr"/>
                <a:r>
                  <a:rPr lang="en-GB" sz="3200" b="1" dirty="0">
                    <a:latin typeface="Nirmala UI" panose="020B0502040204020203" pitchFamily="34" charset="0"/>
                    <a:ea typeface="Nirmala UI" panose="020B0502040204020203" pitchFamily="34" charset="0"/>
                    <a:cs typeface="Nirmala UI" panose="020B0502040204020203" pitchFamily="34" charset="0"/>
                  </a:rPr>
                  <a:t>Smoking</a:t>
                </a:r>
              </a:p>
            </p:txBody>
          </p:sp>
        </p:grpSp>
        <p:grpSp>
          <p:nvGrpSpPr>
            <p:cNvPr id="17" name="Group 16">
              <a:extLst>
                <a:ext uri="{FF2B5EF4-FFF2-40B4-BE49-F238E27FC236}">
                  <a16:creationId xmlns:a16="http://schemas.microsoft.com/office/drawing/2014/main" id="{20F651DF-183E-A342-9CDF-A46AF3FF4513}"/>
                </a:ext>
              </a:extLst>
            </p:cNvPr>
            <p:cNvGrpSpPr/>
            <p:nvPr/>
          </p:nvGrpSpPr>
          <p:grpSpPr>
            <a:xfrm>
              <a:off x="5424667" y="4302055"/>
              <a:ext cx="1340654" cy="1629657"/>
              <a:chOff x="4551561" y="3074365"/>
              <a:chExt cx="1340654" cy="1629657"/>
            </a:xfrm>
          </p:grpSpPr>
          <p:sp>
            <p:nvSpPr>
              <p:cNvPr id="18" name="TextBox 17">
                <a:extLst>
                  <a:ext uri="{FF2B5EF4-FFF2-40B4-BE49-F238E27FC236}">
                    <a16:creationId xmlns:a16="http://schemas.microsoft.com/office/drawing/2014/main" id="{840322F3-6C44-9E48-BD01-D788806074F0}"/>
                  </a:ext>
                </a:extLst>
              </p:cNvPr>
              <p:cNvSpPr txBox="1"/>
              <p:nvPr/>
            </p:nvSpPr>
            <p:spPr>
              <a:xfrm>
                <a:off x="4629024" y="3257472"/>
                <a:ext cx="1263191" cy="1446550"/>
              </a:xfrm>
              <a:prstGeom prst="rect">
                <a:avLst/>
              </a:prstGeom>
              <a:noFill/>
            </p:spPr>
            <p:txBody>
              <a:bodyPr wrap="square" rtlCol="0">
                <a:spAutoFit/>
              </a:bodyPr>
              <a:lstStyle/>
              <a:p>
                <a:pPr algn="ctr"/>
                <a:r>
                  <a:rPr lang="en-GB" sz="8800" dirty="0">
                    <a:solidFill>
                      <a:srgbClr val="0070C0"/>
                    </a:solidFill>
                    <a:latin typeface="American Typewriter" panose="02090604020004020304" pitchFamily="18" charset="77"/>
                  </a:rPr>
                  <a:t>✓</a:t>
                </a:r>
              </a:p>
            </p:txBody>
          </p:sp>
          <p:cxnSp>
            <p:nvCxnSpPr>
              <p:cNvPr id="19" name="Straight Arrow Connector 18">
                <a:extLst>
                  <a:ext uri="{FF2B5EF4-FFF2-40B4-BE49-F238E27FC236}">
                    <a16:creationId xmlns:a16="http://schemas.microsoft.com/office/drawing/2014/main" id="{9A7B64EA-A507-8C4F-BCD6-BD7613D8BCA3}"/>
                  </a:ext>
                </a:extLst>
              </p:cNvPr>
              <p:cNvCxnSpPr>
                <a:cxnSpLocks/>
              </p:cNvCxnSpPr>
              <p:nvPr/>
            </p:nvCxnSpPr>
            <p:spPr>
              <a:xfrm flipV="1">
                <a:off x="4551561" y="3074365"/>
                <a:ext cx="815877" cy="598089"/>
              </a:xfrm>
              <a:prstGeom prst="straightConnector1">
                <a:avLst/>
              </a:prstGeom>
              <a:ln w="762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94234C19-EACD-0143-A0E6-3E2339FC433D}"/>
              </a:ext>
            </a:extLst>
          </p:cNvPr>
          <p:cNvGrpSpPr/>
          <p:nvPr/>
        </p:nvGrpSpPr>
        <p:grpSpPr>
          <a:xfrm>
            <a:off x="1506650" y="3887305"/>
            <a:ext cx="1709353" cy="1601197"/>
            <a:chOff x="5325290" y="2696093"/>
            <a:chExt cx="1709353" cy="1601197"/>
          </a:xfrm>
        </p:grpSpPr>
        <p:sp>
          <p:nvSpPr>
            <p:cNvPr id="23" name="TextBox 22">
              <a:extLst>
                <a:ext uri="{FF2B5EF4-FFF2-40B4-BE49-F238E27FC236}">
                  <a16:creationId xmlns:a16="http://schemas.microsoft.com/office/drawing/2014/main" id="{2BF37426-9DE6-0747-BE73-F6AE390708C1}"/>
                </a:ext>
              </a:extLst>
            </p:cNvPr>
            <p:cNvSpPr txBox="1"/>
            <p:nvPr/>
          </p:nvSpPr>
          <p:spPr>
            <a:xfrm>
              <a:off x="5325290" y="2850740"/>
              <a:ext cx="1263191" cy="1446550"/>
            </a:xfrm>
            <a:prstGeom prst="rect">
              <a:avLst/>
            </a:prstGeom>
            <a:noFill/>
          </p:spPr>
          <p:txBody>
            <a:bodyPr wrap="square" rtlCol="0">
              <a:spAutoFit/>
            </a:bodyPr>
            <a:lstStyle/>
            <a:p>
              <a:pPr algn="ctr"/>
              <a:r>
                <a:rPr lang="en-GB" sz="8800" dirty="0">
                  <a:solidFill>
                    <a:srgbClr val="0070C0"/>
                  </a:solidFill>
                  <a:latin typeface="American Typewriter" panose="02090604020004020304" pitchFamily="18" charset="77"/>
                </a:rPr>
                <a:t>?</a:t>
              </a:r>
            </a:p>
          </p:txBody>
        </p:sp>
        <p:cxnSp>
          <p:nvCxnSpPr>
            <p:cNvPr id="24" name="Straight Arrow Connector 23">
              <a:extLst>
                <a:ext uri="{FF2B5EF4-FFF2-40B4-BE49-F238E27FC236}">
                  <a16:creationId xmlns:a16="http://schemas.microsoft.com/office/drawing/2014/main" id="{56DBB893-3DA5-F14F-B3D3-87C08052A2CD}"/>
                </a:ext>
              </a:extLst>
            </p:cNvPr>
            <p:cNvCxnSpPr>
              <a:cxnSpLocks/>
            </p:cNvCxnSpPr>
            <p:nvPr/>
          </p:nvCxnSpPr>
          <p:spPr>
            <a:xfrm flipH="1" flipV="1">
              <a:off x="5922820" y="2696093"/>
              <a:ext cx="1111823" cy="1012839"/>
            </a:xfrm>
            <a:prstGeom prst="straightConnector1">
              <a:avLst/>
            </a:prstGeom>
            <a:ln w="762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761896829"/>
      </p:ext>
    </p:extLst>
  </p:cSld>
  <p:clrMapOvr>
    <a:masterClrMapping/>
  </p:clrMapOvr>
  <mc:AlternateContent xmlns:mc="http://schemas.openxmlformats.org/markup-compatibility/2006" xmlns:p14="http://schemas.microsoft.com/office/powerpoint/2010/main">
    <mc:Choice Requires="p14">
      <p:transition spd="med" p14:dur="700" advTm="42033">
        <p:fade/>
      </p:transition>
    </mc:Choice>
    <mc:Fallback xmlns="">
      <p:transition spd="med" advTm="42033">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1.2|6.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2917</TotalTime>
  <Words>1619</Words>
  <Application>Microsoft Macintosh PowerPoint</Application>
  <PresentationFormat>On-screen Show (4:3)</PresentationFormat>
  <Paragraphs>154</Paragraphs>
  <Slides>12</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American Typewriter</vt:lpstr>
      <vt:lpstr>Arial</vt:lpstr>
      <vt:lpstr>Calibri</vt:lpstr>
      <vt:lpstr>Cambria Math</vt:lpstr>
      <vt:lpstr>Nirmala UI</vt:lpstr>
      <vt:lpstr>Office Theme</vt:lpstr>
      <vt:lpstr>Multiple Linear Regression</vt:lpstr>
      <vt:lpstr>PowerPoint Presentation</vt:lpstr>
      <vt:lpstr>Does this result generalise?</vt:lpstr>
      <vt:lpstr>PowerPoint Presentation</vt:lpstr>
      <vt:lpstr>F-ratio for linear regression</vt:lpstr>
      <vt:lpstr>PowerPoint Presentation</vt:lpstr>
      <vt:lpstr>PowerPoint Presentation</vt:lpstr>
      <vt:lpstr>Results!</vt:lpstr>
      <vt:lpstr>PowerPoint Presentation</vt:lpstr>
      <vt:lpstr>Inference on predictor variables</vt:lpstr>
      <vt:lpstr>More results!</vt:lpstr>
      <vt:lpstr>Coming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Reid (staff)</dc:creator>
  <cp:lastModifiedBy>Andrew Reid (staff)</cp:lastModifiedBy>
  <cp:revision>346</cp:revision>
  <dcterms:created xsi:type="dcterms:W3CDTF">2022-01-25T14:30:34Z</dcterms:created>
  <dcterms:modified xsi:type="dcterms:W3CDTF">2022-02-08T23:44:46Z</dcterms:modified>
</cp:coreProperties>
</file>